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2"/>
  </p:notesMasterIdLst>
  <p:sldIdLst>
    <p:sldId id="256" r:id="rId2"/>
    <p:sldId id="349" r:id="rId3"/>
    <p:sldId id="336" r:id="rId4"/>
    <p:sldId id="272" r:id="rId5"/>
    <p:sldId id="337" r:id="rId6"/>
    <p:sldId id="286" r:id="rId7"/>
    <p:sldId id="263" r:id="rId8"/>
    <p:sldId id="319" r:id="rId9"/>
    <p:sldId id="320" r:id="rId10"/>
    <p:sldId id="273" r:id="rId11"/>
    <p:sldId id="342" r:id="rId12"/>
    <p:sldId id="345" r:id="rId13"/>
    <p:sldId id="268" r:id="rId14"/>
    <p:sldId id="321" r:id="rId15"/>
    <p:sldId id="322" r:id="rId16"/>
    <p:sldId id="323" r:id="rId17"/>
    <p:sldId id="325" r:id="rId18"/>
    <p:sldId id="27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266" r:id="rId30"/>
    <p:sldId id="267" r:id="rId31"/>
    <p:sldId id="278" r:id="rId32"/>
    <p:sldId id="346" r:id="rId33"/>
    <p:sldId id="347" r:id="rId34"/>
    <p:sldId id="282" r:id="rId35"/>
    <p:sldId id="338" r:id="rId36"/>
    <p:sldId id="339" r:id="rId37"/>
    <p:sldId id="340" r:id="rId38"/>
    <p:sldId id="341" r:id="rId39"/>
    <p:sldId id="343" r:id="rId40"/>
    <p:sldId id="34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472" y="-1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BAAACDA-08CD-41B3-9B7C-423E4106F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15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B7AA9B69-0B7F-402B-9004-936E5A5DDC68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A072617D-4745-4FC8-9A8E-91D64BCDF881}" type="slidenum">
              <a:rPr lang="en-US" sz="1200" smtClean="0"/>
              <a:pPr>
                <a:defRPr/>
              </a:pPr>
              <a:t>10</a:t>
            </a:fld>
            <a:endParaRPr 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9047DE9B-BA00-4995-99A4-44B23EF9A293}" type="slidenum">
              <a:rPr lang="en-US" sz="1200" smtClean="0"/>
              <a:pPr>
                <a:defRPr/>
              </a:pPr>
              <a:t>11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2EFD03C0-DFFE-477A-AF2D-D9E154D5B798}" type="slidenum">
              <a:rPr lang="en-US" sz="1200" smtClean="0"/>
              <a:pPr>
                <a:defRPr/>
              </a:pPr>
              <a:t>12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F1A21579-3298-4744-9CF2-C5AD1F16AA77}" type="slidenum">
              <a:rPr lang="en-US" sz="1200" smtClean="0"/>
              <a:pPr>
                <a:defRPr/>
              </a:pPr>
              <a:t>13</a:t>
            </a:fld>
            <a:endParaRPr 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A02723D5-1C7D-42AE-92DD-4257E2485B4B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B6EF44B5-451D-4A3F-B74C-E8BB28699478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023FF80A-8365-4A4B-92CA-15FD6B9DD39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D475E00E-B187-42C5-866F-0C5831B041EE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EBEFAB12-7962-405E-A589-2777DE4523C7}" type="slidenum">
              <a:rPr lang="en-US" sz="1200" smtClean="0"/>
              <a:pPr>
                <a:defRPr/>
              </a:pPr>
              <a:t>18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951E33B-0A71-4169-80F3-7276255499A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95A5712F-0F1B-4F18-96E9-2C6B9087CD81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5A8CF83-882B-4427-A83E-944FD8103DB9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4917FBCA-3126-47BB-8CA1-A4DEE4491FDC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625A784-2969-4B16-8854-A17EFF023801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60E919BB-FBE4-430E-A7B0-9315427895E5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0DAD16E1-7D19-4B24-8AC9-F30254524058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BA9B6350-974E-49A5-9FFE-94A21FE9384D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588C52A3-9828-4FE8-A45F-33DAA308F136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C3C7F20E-34C5-4A42-9DFB-7BE7F18DBC2D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CA7E9D61-51BD-41C5-BA27-D09045D57296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D88C65DB-5809-463D-93B4-FEF67EF751D9}" type="slidenum">
              <a:rPr lang="en-US" sz="1200" smtClean="0"/>
              <a:pPr>
                <a:defRPr/>
              </a:pPr>
              <a:t>29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14058515-75B0-46A0-8611-9D764F975974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CD3414FC-4666-45D2-9841-6A6019299CEF}" type="slidenum">
              <a:rPr lang="en-US" sz="1200" smtClean="0"/>
              <a:pPr>
                <a:defRPr/>
              </a:pPr>
              <a:t>30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CA48AF72-985C-4B3F-BB7E-FDE3ECAC2D20}" type="slidenum">
              <a:rPr lang="en-US" sz="1200" smtClean="0"/>
              <a:pPr>
                <a:defRPr/>
              </a:pPr>
              <a:t>31</a:t>
            </a:fld>
            <a:endParaRPr lang="en-US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13CD210D-0A54-432F-A11B-5C52AA0D9365}" type="slidenum">
              <a:rPr lang="en-US" sz="1200" smtClean="0"/>
              <a:pPr>
                <a:defRPr/>
              </a:pPr>
              <a:t>32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6C6E2A96-C865-45C8-A091-0CAC297D25A6}" type="slidenum">
              <a:rPr lang="en-US" sz="1200" smtClean="0"/>
              <a:pPr>
                <a:defRPr/>
              </a:pPr>
              <a:t>33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540508BC-3B0B-4BC4-ADBB-85898A2C0AAD}" type="slidenum">
              <a:rPr lang="en-US" sz="1200" smtClean="0"/>
              <a:pPr>
                <a:defRPr/>
              </a:pPr>
              <a:t>34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4FA8EA8D-D5E0-406E-AAAF-3CCCAAFB77C4}" type="slidenum">
              <a:rPr lang="en-US" sz="1200" smtClean="0"/>
              <a:pPr>
                <a:defRPr/>
              </a:pPr>
              <a:t>35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A83E96A8-FB3A-4441-8F4B-91BC64A0CF2D}" type="slidenum">
              <a:rPr lang="en-US" sz="1200" smtClean="0"/>
              <a:pPr>
                <a:defRPr/>
              </a:pPr>
              <a:t>36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7178A3FB-BBF6-44AD-82AA-6944C15DED8C}" type="slidenum">
              <a:rPr lang="en-US" sz="1200" smtClean="0"/>
              <a:pPr>
                <a:defRPr/>
              </a:pPr>
              <a:t>37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122B719A-52F6-4278-B1AC-7B71DEC125B0}" type="slidenum">
              <a:rPr lang="en-US" sz="1200" smtClean="0"/>
              <a:pPr>
                <a:defRPr/>
              </a:pPr>
              <a:t>38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E195A4DB-5337-45BD-A82C-6508E5ECBB75}" type="slidenum">
              <a:rPr lang="en-US" sz="1200" smtClean="0"/>
              <a:pPr>
                <a:defRPr/>
              </a:pPr>
              <a:t>39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5B096B00-CF65-42F5-BDC6-E9C7C19F097B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BEF11030-3580-4483-85E4-26A7F905C037}" type="slidenum">
              <a:rPr lang="en-US" sz="1200" smtClean="0"/>
              <a:pPr>
                <a:defRPr/>
              </a:pPr>
              <a:t>40</a:t>
            </a:fld>
            <a:endParaRPr 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A8754A43-F870-4C7D-9A2C-7890D59EAD80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E7107E8B-5E78-46B0-8951-FF0FD22F8215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CE2C0295-6210-4E57-8A48-73143397F2C9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194595EC-0F3C-4244-A784-DE43D764FB96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defRPr/>
            </a:pPr>
            <a:fld id="{2C248CC2-D0FF-4CAD-AB51-388DDD303E91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7 w 305"/>
                    <a:gd name="T1" fmla="*/ 432 h 426"/>
                    <a:gd name="T2" fmla="*/ 311 w 305"/>
                    <a:gd name="T3" fmla="*/ 43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7 w 305"/>
                    <a:gd name="T9" fmla="*/ 432 h 426"/>
                    <a:gd name="T10" fmla="*/ 287 w 305"/>
                    <a:gd name="T11" fmla="*/ 432 h 426"/>
                    <a:gd name="T12" fmla="*/ 287 w 305"/>
                    <a:gd name="T13" fmla="*/ 43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92 h 486"/>
                    <a:gd name="T2" fmla="*/ 48 w 347"/>
                    <a:gd name="T3" fmla="*/ 492 h 486"/>
                    <a:gd name="T4" fmla="*/ 353 w 347"/>
                    <a:gd name="T5" fmla="*/ 72 h 486"/>
                    <a:gd name="T6" fmla="*/ 353 w 347"/>
                    <a:gd name="T7" fmla="*/ 0 h 486"/>
                    <a:gd name="T8" fmla="*/ 0 w 347"/>
                    <a:gd name="T9" fmla="*/ 492 h 486"/>
                    <a:gd name="T10" fmla="*/ 24 w 347"/>
                    <a:gd name="T11" fmla="*/ 492 h 486"/>
                    <a:gd name="T12" fmla="*/ 24 w 347"/>
                    <a:gd name="T13" fmla="*/ 49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298452-697B-44A1-B31C-9848D13F3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1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3C59C-8F92-4BE9-990C-463C542B2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0A032-75AC-44A3-AD88-571AC0188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7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21247-0427-40B1-AFB2-53DCCF69A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1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FECD2-22B7-40A3-BB34-C1D2A80A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7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D905E-84A3-47ED-984E-C8B73E94C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0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97B2-FAA1-495E-B0D2-AF4064EFD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CE8AA-CFB7-44E8-B758-6733A6784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0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556B9-5616-48D2-A5DD-09E7383F7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22AB-3509-4CBD-A6FE-8E8D123B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6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157D-4BC1-43EA-B9DA-F53C267A2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23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7 w 305"/>
                    <a:gd name="T1" fmla="*/ 432 h 426"/>
                    <a:gd name="T2" fmla="*/ 311 w 305"/>
                    <a:gd name="T3" fmla="*/ 432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7 w 305"/>
                    <a:gd name="T9" fmla="*/ 432 h 426"/>
                    <a:gd name="T10" fmla="*/ 287 w 305"/>
                    <a:gd name="T11" fmla="*/ 432 h 426"/>
                    <a:gd name="T12" fmla="*/ 287 w 305"/>
                    <a:gd name="T13" fmla="*/ 432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92 h 486"/>
                    <a:gd name="T2" fmla="*/ 48 w 347"/>
                    <a:gd name="T3" fmla="*/ 492 h 486"/>
                    <a:gd name="T4" fmla="*/ 353 w 347"/>
                    <a:gd name="T5" fmla="*/ 72 h 486"/>
                    <a:gd name="T6" fmla="*/ 353 w 347"/>
                    <a:gd name="T7" fmla="*/ 0 h 486"/>
                    <a:gd name="T8" fmla="*/ 0 w 347"/>
                    <a:gd name="T9" fmla="*/ 492 h 486"/>
                    <a:gd name="T10" fmla="*/ 24 w 347"/>
                    <a:gd name="T11" fmla="*/ 492 h 486"/>
                    <a:gd name="T12" fmla="*/ 24 w 347"/>
                    <a:gd name="T13" fmla="*/ 492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23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+mn-ea"/>
                  </a:endParaRPr>
                </a:p>
              </p:txBody>
            </p:sp>
          </p:grpSp>
          <p:sp>
            <p:nvSpPr>
              <p:cNvPr id="1234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5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68A28D6-BE0B-43FC-97F0-F518C2481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Purpose of Direct  Examination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Overall Purpose of Direct Examination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 charset="-128"/>
              </a:rPr>
              <a:t>Argue Your Case to the Jury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Obviously You Cannot Argue the Whole Case Through Virtually Any Witness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You Do As Much As You Can With Each Witness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It is the Lawyer Who Must Decide Where Each Witness Fits in the Overall Argument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Witnesses and Bias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Witnesses Who Work Too Hard Appear Biased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Witnesses Are Supposed to Answer Questions, Not Argue the Case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Lawyers Make Witnesses Credible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Personalize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Allow Them to Emphasize Strong Points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Allow Them to Repeat the Good Stuff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Introduce Your Witnesses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Don</a:t>
            </a:r>
            <a:r>
              <a:rPr lang="en-US" altLang="en-US" sz="2800" smtClean="0">
                <a:ea typeface="ＭＳ Ｐゴシック" charset="-128"/>
              </a:rPr>
              <a:t>’</a:t>
            </a:r>
            <a:r>
              <a:rPr lang="en-US" sz="2800" smtClean="0">
                <a:ea typeface="ＭＳ Ｐゴシック" charset="-128"/>
              </a:rPr>
              <a:t>t Have Your Head Down and Say to the Witness, Please State Your Name and Address for the Record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The Jury Wants to Know About the Witness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His or Her Name is Not Unimportant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The Jury Wants to Know Whether the Witness is Someone They Can Trust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Questions About Jobs, Family, Education, Experience Can Therefore Be Critical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Argue Through Your Questions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You Ask Questions So that a Witness Provides the Answers that Make the Points You Want Made and that Bolster Your Theory of the Case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Only You Can Decide How Many Questions to Ask, in What Order to Ask Them, and Whether a Point is Clearly Made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As Long as the Witness Understands that He/She Need Only Answer Your Qs and Their Role in the Case, the Witness Relaxes – Like a Dance Duo in Which You Lead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Looping Enables Emphasis and Argument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By Looping, You Can Argue Your Case to the Jury and Emphasize the Things that Matter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By Combining Open Ended and Closed Ended Questions, You Can Emphasize the Things that Matter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By Having the Witness Diagram a Scene after Describing it, You Can Repeat the Good Stuff and Emphasize What Matters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An Example of Looping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smtClean="0">
                <a:ea typeface="ＭＳ Ｐゴシック" charset="-128"/>
              </a:rPr>
              <a:t>Q. Did You Hear Anything Unusual?</a:t>
            </a:r>
          </a:p>
          <a:p>
            <a:pPr>
              <a:lnSpc>
                <a:spcPct val="90000"/>
              </a:lnSpc>
              <a:defRPr/>
            </a:pPr>
            <a:r>
              <a:rPr lang="en-US" sz="3600" smtClean="0">
                <a:ea typeface="ＭＳ Ｐゴシック" charset="-128"/>
              </a:rPr>
              <a:t>A. I Heard the Roar of an Engine?</a:t>
            </a:r>
          </a:p>
          <a:p>
            <a:pPr>
              <a:lnSpc>
                <a:spcPct val="90000"/>
              </a:lnSpc>
              <a:defRPr/>
            </a:pPr>
            <a:r>
              <a:rPr lang="en-US" sz="3600" smtClean="0">
                <a:ea typeface="ＭＳ Ｐゴシック" charset="-128"/>
              </a:rPr>
              <a:t>Q. Did You Hear Anything Else Near the Time You Heard the Roar of the Engine?</a:t>
            </a:r>
          </a:p>
          <a:p>
            <a:pPr>
              <a:lnSpc>
                <a:spcPct val="90000"/>
              </a:lnSpc>
              <a:defRPr/>
            </a:pPr>
            <a:r>
              <a:rPr lang="en-US" sz="3600" smtClean="0">
                <a:ea typeface="ＭＳ Ｐゴシック" charset="-128"/>
              </a:rPr>
              <a:t>A. I Heard Tires Squeal?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More Looping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Q. How Much Time Elapsed Between the Engine Roar and Tires Squealing?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A. I Heard Them About the Same Time?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Where Were You Standing When You Heard the Engine Roar and Tires Squealing?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I Was a Few Feet from the Door of The School?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How Far Away From the Road Were You When You Heard the Engine Roar and Tires Squealing?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No Asked and Answered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Each Question is Different from the Preceding One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The Objection </a:t>
            </a:r>
            <a:r>
              <a:rPr lang="en-US" altLang="en-US" smtClean="0">
                <a:ea typeface="ＭＳ Ｐゴシック" charset="-128"/>
              </a:rPr>
              <a:t>“</a:t>
            </a:r>
            <a:r>
              <a:rPr lang="en-US" smtClean="0">
                <a:ea typeface="ＭＳ Ｐゴシック" charset="-128"/>
              </a:rPr>
              <a:t>Asked and Answered</a:t>
            </a:r>
            <a:r>
              <a:rPr lang="en-US" altLang="en-US" smtClean="0">
                <a:ea typeface="ＭＳ Ｐゴシック" charset="-128"/>
              </a:rPr>
              <a:t>”</a:t>
            </a:r>
            <a:r>
              <a:rPr lang="en-US" smtClean="0">
                <a:ea typeface="ＭＳ Ｐゴシック" charset="-128"/>
              </a:rPr>
              <a:t> Will be Overruled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Do You Really Care About the Details?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Only to the Extent that You Are Able to Repeat and Argue the Points that You Want to Be Sure the Jury Understands and Remembers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Transition Questions Should Be Used Liberally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Use Transition Questions</a:t>
            </a:r>
          </a:p>
          <a:p>
            <a:pPr lvl="1">
              <a:defRPr/>
            </a:pPr>
            <a:r>
              <a:rPr lang="en-US" sz="2400" smtClean="0">
                <a:ea typeface="ＭＳ Ｐゴシック" charset="-128"/>
              </a:rPr>
              <a:t>Not really questions at all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They Serve Function of an Outline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E.g., I want to ask you some questions about your physical condition prior the accident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I want to ask you some questions about your physical condition after the accident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Now, I want to ask you some questions that compare your condition before and after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Written Out Questions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Should You Write Out Questions?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Why Would You?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Remember the Points You Want to Make?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No, You Would Write Out Answers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Why Do Lawyers Write Out Questions?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It is the Fear of Leading and Being Stopped with Objections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Problems with Written Questions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Some Lawyers Practice Each Q and A with a Witness as Though It Were a Script 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This May Make Witnesses More Nervous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What if the Judge Sustains an Objection to Qs and You Need the Material?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What if the Witness Deviates from the Script?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It is Not Necessary to Write Out Questions</a:t>
            </a:r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In Fact, You Should Focus on the Substance You Want to Elicit, Not Specific Words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EFFECTIVE TRIAL ADVOCACY: DIRECT EXAMINATION</a:t>
            </a:r>
            <a:endParaRPr lang="en-US" sz="36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3600" dirty="0" smtClean="0">
                <a:ea typeface="ＭＳ Ｐゴシック" charset="-128"/>
              </a:rPr>
              <a:t>DISTRICT COURT OF THE VIRGIN ISLANDS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dirty="0" smtClean="0">
                <a:ea typeface="ＭＳ Ｐゴシック" charset="-128"/>
              </a:rPr>
              <a:t>MID-YEAR CONFERENCE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dirty="0" smtClean="0">
                <a:ea typeface="ＭＳ Ｐゴシック" charset="-128"/>
              </a:rPr>
              <a:t>JULY 11, 2014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dirty="0" smtClean="0">
                <a:ea typeface="ＭＳ Ｐゴシック" charset="-128"/>
              </a:rPr>
              <a:t>PROFESSOR STEPHEN A. SALTZBURG </a:t>
            </a:r>
            <a:endParaRPr lang="en-US" sz="360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73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2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Don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Worry So Much About Leading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Remember that You Do Not Go to Hell For Asking a Leading Question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With Some Witnesses You Will be Permitted to Lead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Adverse or hostile witnesses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Children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Witnesses with Disabilities 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There are Times When You Must Lead a Forgetful or Nervous Witness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Saving the Witness and Your Case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ea typeface="ＭＳ Ｐゴシック" charset="-128"/>
              </a:rPr>
              <a:t>A Price-Fixing Case in Which the Witness is Cooperating with the Government and Describing Meetings in Which Pricing was Agreed Upon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Q. Where was the second meeting?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A. Uh, Uh, I</a:t>
            </a:r>
            <a:r>
              <a:rPr lang="en-US" altLang="en-US" sz="2400" smtClean="0">
                <a:ea typeface="ＭＳ Ｐゴシック" charset="-128"/>
              </a:rPr>
              <a:t>’</a:t>
            </a:r>
            <a:r>
              <a:rPr lang="en-US" sz="2400" smtClean="0">
                <a:ea typeface="ＭＳ Ｐゴシック" charset="-128"/>
              </a:rPr>
              <a:t>m having a little trouble recalling.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Q. Was it in Philadelphia?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A. Objection!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Court: Sustained.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Q. Where was the second meeting?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A. Philadelphia</a:t>
            </a:r>
          </a:p>
          <a:p>
            <a:pPr>
              <a:defRPr/>
            </a:pPr>
            <a:endParaRPr lang="en-US" sz="24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Who Won?  Who Lost?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In the Previous Example, You Might Have Tried to Refresh Recollection with a Document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You, However, Are Not Required to Do That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Do You Want to Interrupt the Flow of Your Direct or Move it Along?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Yes, An Objection was Sustained.  </a:t>
            </a:r>
            <a:r>
              <a:rPr lang="en-US" smtClean="0">
                <a:ea typeface="ＭＳ Ｐゴシック" charset="-128"/>
              </a:rPr>
              <a:t>So What</a:t>
            </a:r>
            <a:r>
              <a:rPr lang="en-US" altLang="en-US" smtClean="0">
                <a:ea typeface="ＭＳ Ｐゴシック" charset="-128"/>
              </a:rPr>
              <a:t>”</a:t>
            </a:r>
            <a:endParaRPr lang="en-US" smtClean="0">
              <a:ea typeface="ＭＳ Ｐゴシック" charset="-128"/>
            </a:endParaRP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Do You Think the Jury Liked the Objection?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Do You Think the Jury Will Identify with the Witness or the Objecting Lawyer?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Who Knows What is Leading Anyway?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Bank Robbery Case; Teller is the Witness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Q. Was the Robber Tall?  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Leading?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Q. How Tall was the Robber?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Leading?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Q. Was the Robber Tall or Short?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Leading?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Q. What Happened Next?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Leading?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Definition of </a:t>
            </a:r>
            <a:r>
              <a:rPr lang="en-US" altLang="en-US" smtClean="0">
                <a:ea typeface="ＭＳ Ｐゴシック" charset="-128"/>
              </a:rPr>
              <a:t>“</a:t>
            </a:r>
            <a:r>
              <a:rPr lang="en-US" smtClean="0">
                <a:ea typeface="ＭＳ Ｐゴシック" charset="-128"/>
              </a:rPr>
              <a:t>Leading</a:t>
            </a:r>
            <a:r>
              <a:rPr lang="en-US" altLang="en-US" smtClean="0">
                <a:ea typeface="ＭＳ Ｐゴシック" charset="-128"/>
              </a:rPr>
              <a:t>”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Defined as Suggesting the Answer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But Everything is Leading to Some Extent or Trials Would Never End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Even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sz="2800" smtClean="0">
                <a:ea typeface="ＭＳ Ｐゴシック" charset="-128"/>
              </a:rPr>
              <a:t>What Happened Next?</a:t>
            </a:r>
            <a:r>
              <a:rPr lang="en-US" altLang="en-US" sz="2800" smtClean="0">
                <a:ea typeface="ＭＳ Ｐゴシック" charset="-128"/>
              </a:rPr>
              <a:t>”</a:t>
            </a:r>
            <a:r>
              <a:rPr lang="en-US" sz="2800" smtClean="0">
                <a:ea typeface="ＭＳ Ｐゴシック" charset="-128"/>
              </a:rPr>
              <a:t> is Suggestive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Judges Vary on Their Approaches to What is Leading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At the Outer Margins, They Agree that</a:t>
            </a:r>
          </a:p>
          <a:p>
            <a:pPr lvl="1">
              <a:defRPr/>
            </a:pPr>
            <a:r>
              <a:rPr lang="en-US" sz="2000" smtClean="0">
                <a:ea typeface="ＭＳ Ｐゴシック" charset="-128"/>
              </a:rPr>
              <a:t>What Happened Next? is Not Leading</a:t>
            </a:r>
          </a:p>
          <a:p>
            <a:pPr lvl="1">
              <a:defRPr/>
            </a:pPr>
            <a:r>
              <a:rPr lang="en-US" sz="2000" smtClean="0">
                <a:ea typeface="ＭＳ Ｐゴシック" charset="-128"/>
              </a:rPr>
              <a:t>Was the Robber 6 feet, 4 inches? Is Leading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In the Middle, All Bets Are Off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Don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Be Afraid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ea typeface="ＭＳ Ｐゴシック" charset="-128"/>
              </a:rPr>
              <a:t>Usually, If You Think of the Answer You Want the Witness to Give, The Question Will Come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What Would Your Ask the Teller in the Robbery Case to Get the Teller to say: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1. The Robber Wore a Back Coat and Grey Pants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2. He Had a Bandaid on His Right Cheek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3. He Had a Gun in His Right Hand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4. He Was About 6</a:t>
            </a:r>
            <a:r>
              <a:rPr lang="en-US" altLang="en-US" sz="2400" smtClean="0">
                <a:ea typeface="ＭＳ Ｐゴシック" charset="-128"/>
              </a:rPr>
              <a:t>’</a:t>
            </a:r>
            <a:r>
              <a:rPr lang="en-US" sz="2400" smtClean="0">
                <a:ea typeface="ＭＳ Ｐゴシック" charset="-128"/>
              </a:rPr>
              <a:t>4</a:t>
            </a:r>
            <a:r>
              <a:rPr lang="en-US" altLang="en-US" sz="2400" smtClean="0">
                <a:ea typeface="ＭＳ Ｐゴシック" charset="-128"/>
              </a:rPr>
              <a:t>”</a:t>
            </a:r>
            <a:r>
              <a:rPr lang="en-US" sz="2400" smtClean="0">
                <a:ea typeface="ＭＳ Ｐゴシック" charset="-128"/>
              </a:rPr>
              <a:t> Tall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5. He Handed Me A Sack 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6. He Told Me to Fill the Sack with Money or He</a:t>
            </a:r>
            <a:r>
              <a:rPr lang="en-US" altLang="en-US" sz="2400" smtClean="0">
                <a:ea typeface="ＭＳ Ｐゴシック" charset="-128"/>
              </a:rPr>
              <a:t>’</a:t>
            </a:r>
            <a:r>
              <a:rPr lang="en-US" sz="2400" smtClean="0">
                <a:ea typeface="ＭＳ Ｐゴシック" charset="-128"/>
              </a:rPr>
              <a:t>d Shoot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Leading Without Leading: Choices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If You Cannot Think of the Right Question, Offer a Choice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Was the Second Meeting in Philadelphia, Chicago or Somewhere Else?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Was the Robber Tall, Short or Medium?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Choices Appear Not to Be Leading?  Good!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But Choices Enable the Examiner to Control the Subject Matter and Focus the Witness on It.  Also Good.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If All Else Fails, Lead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smtClean="0">
                <a:ea typeface="ＭＳ Ｐゴシック" charset="-128"/>
              </a:rPr>
              <a:t>If You Cannot Think of a Question and You Need the Answer, then Lead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Yes You May Get an Objection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Unless You Do this Repeatedly, No Judge Will Care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It is Vital that You Get from a Witness What You Need</a:t>
            </a:r>
          </a:p>
          <a:p>
            <a:pPr>
              <a:defRPr/>
            </a:pPr>
            <a:r>
              <a:rPr lang="en-US" sz="2400" smtClean="0">
                <a:ea typeface="ＭＳ Ｐゴシック" charset="-128"/>
              </a:rPr>
              <a:t>It is Better for You to Lead, Suffer Having an Objection Sustained, and the  Get the Answer You Need than to Forego an Answer Because You are Fearful of Hearing </a:t>
            </a:r>
            <a:r>
              <a:rPr lang="en-US" altLang="en-US" sz="2400" smtClean="0">
                <a:ea typeface="ＭＳ Ｐゴシック" charset="-128"/>
              </a:rPr>
              <a:t>“</a:t>
            </a:r>
            <a:r>
              <a:rPr lang="en-US" sz="2400" smtClean="0">
                <a:ea typeface="ＭＳ Ｐゴシック" charset="-128"/>
              </a:rPr>
              <a:t>Objection Sustained</a:t>
            </a:r>
            <a:r>
              <a:rPr lang="en-US" altLang="en-US" sz="2400" smtClean="0">
                <a:ea typeface="ＭＳ Ｐゴシック" charset="-128"/>
              </a:rPr>
              <a:t>”</a:t>
            </a:r>
            <a:endParaRPr lang="en-US" sz="24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Don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Try to Sound Like a Lawyer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You Do Not Have to Ask Questions Like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sz="2800" smtClean="0">
                <a:ea typeface="ＭＳ Ｐゴシック" charset="-128"/>
              </a:rPr>
              <a:t>Where, if Anywhere, Did Your Go?  What, if Anything, Did You Do?  Who, if Anyone Went Along?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Why Do Lawyers Ask Such Questions?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They Sometimes Want to Sound Like Lawyers.  Good?  No!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They Want to Sound Not-Leading.  Necessary? No!</a:t>
            </a:r>
          </a:p>
          <a:p>
            <a:pPr>
              <a:defRPr/>
            </a:pPr>
            <a:r>
              <a:rPr lang="en-US" sz="2800" smtClean="0">
                <a:ea typeface="ＭＳ Ｐゴシック" charset="-128"/>
              </a:rPr>
              <a:t>Each of These Qs Can and Should Be Different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Avoid Exactitude on Direct Examination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Exactitude is the Enemy of Direct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E.g., Witness Says Robber was 6</a:t>
            </a:r>
            <a:r>
              <a:rPr lang="ja-JP" altLang="en-US" sz="2800" smtClean="0">
                <a:ea typeface="ＭＳ Ｐゴシック" charset="-128"/>
              </a:rPr>
              <a:t>’</a:t>
            </a:r>
            <a:r>
              <a:rPr lang="en-US" altLang="ja-JP" sz="2800" smtClean="0">
                <a:ea typeface="ＭＳ Ｐゴシック" charset="-128"/>
              </a:rPr>
              <a:t>4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altLang="ja-JP" sz="2800" smtClean="0"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US" smtClean="0">
                <a:ea typeface="ＭＳ Ｐゴシック" charset="-128"/>
              </a:rPr>
              <a:t>Witness is Not a Human Ruler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Better to ask </a:t>
            </a: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Approximately How Tall Was He?</a:t>
            </a:r>
            <a:r>
              <a:rPr lang="ja-JP" altLang="en-US" sz="2800" smtClean="0">
                <a:ea typeface="ＭＳ Ｐゴシック" charset="-128"/>
              </a:rPr>
              <a:t>”</a:t>
            </a:r>
            <a:r>
              <a:rPr lang="en-US" altLang="ja-JP" sz="2800" smtClean="0">
                <a:ea typeface="ＭＳ Ｐゴシック" charset="-128"/>
              </a:rPr>
              <a:t>  </a:t>
            </a:r>
          </a:p>
          <a:p>
            <a:pPr eaLnBrk="1" hangingPunct="1">
              <a:defRPr/>
            </a:pP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Might He Have Been a Little Taller or Shorter?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altLang="ja-JP" sz="28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Protects the Witness from X-Exam Designed to Attack Certainty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charset="-128"/>
              </a:rPr>
              <a:t>Four Tasks of Direct Examination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ea typeface="ＭＳ Ｐゴシック" charset="-128"/>
              </a:rPr>
              <a:t>1. Testimony Must Be Clear</a:t>
            </a:r>
          </a:p>
          <a:p>
            <a:pPr lvl="1">
              <a:defRPr/>
            </a:pPr>
            <a:r>
              <a:rPr lang="en-US" sz="2400" smtClean="0">
                <a:ea typeface="ＭＳ Ｐゴシック" charset="-128"/>
              </a:rPr>
              <a:t>If Not It is Worthless</a:t>
            </a:r>
          </a:p>
          <a:p>
            <a:pPr lvl="1">
              <a:defRPr/>
            </a:pPr>
            <a:r>
              <a:rPr lang="en-US" sz="2400" smtClean="0">
                <a:ea typeface="ＭＳ Ｐゴシック" charset="-128"/>
              </a:rPr>
              <a:t>Must Break the Testimony into Small Bites</a:t>
            </a:r>
          </a:p>
          <a:p>
            <a:pPr>
              <a:defRPr/>
            </a:pPr>
            <a:r>
              <a:rPr lang="en-US" smtClean="0">
                <a:ea typeface="ＭＳ Ｐゴシック" charset="-128"/>
              </a:rPr>
              <a:t>2. Testimony Must Be Credible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Clear Without Credible is Worthless</a:t>
            </a:r>
          </a:p>
          <a:p>
            <a:pPr>
              <a:defRPr/>
            </a:pPr>
            <a:r>
              <a:rPr lang="en-US" smtClean="0">
                <a:ea typeface="ＭＳ Ｐゴシック" charset="-128"/>
              </a:rPr>
              <a:t>3. It Must Be Invulnerable to X-Exam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Destroyed on X-Exam, Less than Worthless</a:t>
            </a:r>
          </a:p>
          <a:p>
            <a:pPr>
              <a:defRPr/>
            </a:pPr>
            <a:r>
              <a:rPr lang="en-US" smtClean="0">
                <a:ea typeface="ＭＳ Ｐゴシック" charset="-128"/>
              </a:rPr>
              <a:t>4. It Must Be as Memorable as Possible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Especially on the Key Points of Your Case</a:t>
            </a:r>
          </a:p>
          <a:p>
            <a:pPr lvl="1">
              <a:defRPr/>
            </a:pPr>
            <a:r>
              <a:rPr lang="en-US" smtClean="0">
                <a:ea typeface="ＭＳ Ｐゴシック" charset="-128"/>
              </a:rPr>
              <a:t>Small Bites and Repetition Help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Witnesses are Nervous About Conversations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This is Understandable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Witnesses Do Not Recall Word for Word What Was Said &amp; Should Not Claim To</a:t>
            </a:r>
          </a:p>
          <a:p>
            <a:pPr eaLnBrk="1" hangingPunct="1">
              <a:defRPr/>
            </a:pP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Can You Remember Word for Word What You Said to Him and He to You?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altLang="ja-JP" sz="28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But, Can You Remember the Substance of the Conversation?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altLang="ja-JP" sz="28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Please Tell Us Who Spoke First?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altLang="ja-JP" sz="2800" smtClean="0"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In Substance, What did He Say to You?</a:t>
            </a:r>
            <a:r>
              <a:rPr lang="ja-JP" altLang="en-US" sz="2800" smtClean="0">
                <a:ea typeface="ＭＳ Ｐゴシック" charset="-128"/>
              </a:rPr>
              <a:t>”</a:t>
            </a:r>
            <a:endParaRPr lang="en-US" sz="280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Nervous or Wordy Witnesses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Must Tell Witnesses that You May Interrupt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Explain This is Not Rudeness But Protection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Opposing Counsel May Object that the Witness Didn</a:t>
            </a:r>
            <a:r>
              <a:rPr lang="ja-JP" altLang="en-US" smtClean="0">
                <a:ea typeface="ＭＳ Ｐゴシック" charset="-128"/>
              </a:rPr>
              <a:t>’</a:t>
            </a:r>
            <a:r>
              <a:rPr lang="en-US" altLang="ja-JP" smtClean="0">
                <a:ea typeface="ＭＳ Ｐゴシック" charset="-128"/>
              </a:rPr>
              <a:t>t Finish the Answer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Judge Will Ask: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Are You Done?</a:t>
            </a:r>
            <a:r>
              <a:rPr lang="ja-JP" altLang="en-US" smtClean="0">
                <a:ea typeface="ＭＳ Ｐゴシック" charset="-128"/>
              </a:rPr>
              <a:t>”</a:t>
            </a:r>
            <a:endParaRPr lang="en-US" altLang="ja-JP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Answer is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Yes</a:t>
            </a:r>
            <a:r>
              <a:rPr lang="ja-JP" altLang="en-US" smtClean="0">
                <a:ea typeface="ＭＳ Ｐゴシック" charset="-128"/>
              </a:rPr>
              <a:t>”</a:t>
            </a:r>
            <a:endParaRPr lang="en-US" altLang="ja-JP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Holding Up Your Hand May Stop a Runaway Witness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Dealing with Nerves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Should You Videotape Your Witness and Watch the Tape with Them?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sz="2400" dirty="0" smtClean="0"/>
              <a:t>What are the Risks of Discovery?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Should You Write Out a Sample Script for the Witness to Practice?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sz="2400" dirty="0" smtClean="0"/>
              <a:t>Again, What are the Risks of Discovery?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+mn-cs"/>
              </a:rPr>
              <a:t>Should You Take a Witness Into a Courtroom to Give Them a Feel for It?</a:t>
            </a:r>
          </a:p>
          <a:p>
            <a:pPr lvl="1" eaLnBrk="1" hangingPunct="1">
              <a:buFont typeface="Wingdings" charset="0"/>
              <a:buChar char="§"/>
              <a:defRPr/>
            </a:pPr>
            <a:r>
              <a:rPr lang="en-US" sz="2400" dirty="0" smtClean="0"/>
              <a:t>Probably Little if any Risk</a:t>
            </a:r>
          </a:p>
          <a:p>
            <a:pPr eaLnBrk="1" hangingPunct="1">
              <a:buFont typeface="Wingdings" charset="0"/>
              <a:buChar char="§"/>
              <a:defRPr/>
            </a:pPr>
            <a:endParaRPr lang="en-US" sz="28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A Recess Can Help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ea typeface="ＭＳ Ｐゴシック" charset="-128"/>
              </a:rPr>
              <a:t>When a Witness, Especially an Important One, is Very Nervous, You Might Consider Putting the Witness on to Talk About Background (Family, Work, etc.) and then Seek a Recess</a:t>
            </a:r>
          </a:p>
          <a:p>
            <a:pPr eaLnBrk="1" hangingPunct="1">
              <a:defRPr/>
            </a:pPr>
            <a:r>
              <a:rPr lang="en-US" sz="3600" smtClean="0">
                <a:ea typeface="ＭＳ Ｐゴシック" charset="-128"/>
              </a:rPr>
              <a:t>Many Witnesses Relax Once They Get a Feel for the Q and A and a Sense of Being on the Stand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Exhibits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Mark Them All Ahead if Possible</a:t>
            </a:r>
          </a:p>
          <a:p>
            <a:pPr lvl="1" eaLnBrk="1" hangingPunct="1">
              <a:defRPr/>
            </a:pPr>
            <a:r>
              <a:rPr lang="en-US" sz="2400" smtClean="0">
                <a:ea typeface="ＭＳ Ｐゴシック" charset="-128"/>
              </a:rPr>
              <a:t>Know the Court</a:t>
            </a:r>
            <a:r>
              <a:rPr lang="ja-JP" altLang="en-US" sz="2400" smtClean="0">
                <a:ea typeface="ＭＳ Ｐゴシック" charset="-128"/>
              </a:rPr>
              <a:t>’</a:t>
            </a:r>
            <a:r>
              <a:rPr lang="en-US" altLang="ja-JP" sz="2400" smtClean="0">
                <a:ea typeface="ＭＳ Ｐゴシック" charset="-128"/>
              </a:rPr>
              <a:t>s Rules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Foundation</a:t>
            </a:r>
          </a:p>
          <a:p>
            <a:pPr lvl="1" eaLnBrk="1" hangingPunct="1">
              <a:defRPr/>
            </a:pPr>
            <a:r>
              <a:rPr lang="en-US" sz="2400" smtClean="0">
                <a:ea typeface="ＭＳ Ｐゴシック" charset="-128"/>
              </a:rPr>
              <a:t>I Show You What Has Been Marked for Identification as _____</a:t>
            </a:r>
            <a:r>
              <a:rPr lang="ja-JP" altLang="en-US" sz="2400" smtClean="0">
                <a:ea typeface="ＭＳ Ｐゴシック" charset="-128"/>
              </a:rPr>
              <a:t>’</a:t>
            </a:r>
            <a:r>
              <a:rPr lang="en-US" altLang="ja-JP" sz="2400" smtClean="0">
                <a:ea typeface="ＭＳ Ｐゴシック" charset="-128"/>
              </a:rPr>
              <a:t>s Exhibit ___</a:t>
            </a:r>
          </a:p>
          <a:p>
            <a:pPr lvl="1" eaLnBrk="1" hangingPunct="1">
              <a:defRPr/>
            </a:pPr>
            <a:r>
              <a:rPr lang="en-US" sz="2400" smtClean="0">
                <a:ea typeface="ＭＳ Ｐゴシック" charset="-128"/>
              </a:rPr>
              <a:t>Can You Identify It?</a:t>
            </a:r>
          </a:p>
          <a:p>
            <a:pPr lvl="1" eaLnBrk="1" hangingPunct="1">
              <a:defRPr/>
            </a:pPr>
            <a:r>
              <a:rPr lang="en-US" sz="2400" smtClean="0">
                <a:ea typeface="ＭＳ Ｐゴシック" charset="-128"/>
              </a:rPr>
              <a:t>What is It?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Photos or Tapes: Is it a Fair (True) and Accurate Representation of [Whatever]?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Additional Authentication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If It is Not Obvious That Your Witness Has Personal Knowledge of An Exhibit, You Might Want to Ask Additional Questions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If a Witness Says,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sz="2800" smtClean="0">
                <a:ea typeface="ＭＳ Ｐゴシック" charset="-128"/>
              </a:rPr>
              <a:t>That</a:t>
            </a:r>
            <a:r>
              <a:rPr lang="en-US" altLang="en-US" sz="2800" smtClean="0">
                <a:ea typeface="ＭＳ Ｐゴシック" charset="-128"/>
              </a:rPr>
              <a:t>’</a:t>
            </a:r>
            <a:r>
              <a:rPr lang="en-US" sz="2800" smtClean="0">
                <a:ea typeface="ＭＳ Ｐゴシック" charset="-128"/>
              </a:rPr>
              <a:t>s My Hotel Bill</a:t>
            </a:r>
            <a:r>
              <a:rPr lang="en-US" altLang="en-US" sz="2800" smtClean="0">
                <a:ea typeface="ＭＳ Ｐゴシック" charset="-128"/>
              </a:rPr>
              <a:t>”</a:t>
            </a:r>
            <a:r>
              <a:rPr lang="en-US" sz="2800" smtClean="0">
                <a:ea typeface="ＭＳ Ｐゴシック" charset="-128"/>
              </a:rPr>
              <a:t> Further Questions Are Not Needed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If a Witness Says,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sz="2800" smtClean="0">
                <a:ea typeface="ＭＳ Ｐゴシック" charset="-128"/>
              </a:rPr>
              <a:t>That is a Letter that the Defendant Wrote</a:t>
            </a:r>
            <a:r>
              <a:rPr lang="en-US" altLang="en-US" sz="2800" smtClean="0">
                <a:ea typeface="ＭＳ Ｐゴシック" charset="-128"/>
              </a:rPr>
              <a:t>”</a:t>
            </a:r>
            <a:r>
              <a:rPr lang="en-US" sz="2800" smtClean="0">
                <a:ea typeface="ＭＳ Ｐゴシック" charset="-128"/>
              </a:rPr>
              <a:t> You Might Need to Make Clear How the Witness is Able to Identify It as the Defendant</a:t>
            </a:r>
            <a:r>
              <a:rPr lang="en-US" altLang="en-US" sz="2800" smtClean="0">
                <a:ea typeface="ＭＳ Ｐゴシック" charset="-128"/>
              </a:rPr>
              <a:t>’</a:t>
            </a:r>
            <a:r>
              <a:rPr lang="en-US" sz="2800" smtClean="0">
                <a:ea typeface="ＭＳ Ｐゴシック" charset="-128"/>
              </a:rPr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Moving Exhibits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Many, if not Most, Exhibits are Used to Corroborate Testimony and Have Little Independent Value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A Key Tactical Judgment is When to Offer an Exhibit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If You Are At An Important Point in Your Examination, Moving an Exhibit Into Evidence May Result in Your Adversary Asking for a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altLang="ja-JP" sz="2800" smtClean="0">
                <a:ea typeface="ＭＳ Ｐゴシック" charset="-128"/>
              </a:rPr>
              <a:t>Voir Dire</a:t>
            </a:r>
            <a:r>
              <a:rPr lang="en-US" altLang="en-US" sz="2800" smtClean="0">
                <a:ea typeface="ＭＳ Ｐゴシック" charset="-128"/>
              </a:rPr>
              <a:t>”</a:t>
            </a:r>
            <a:r>
              <a:rPr lang="en-US" altLang="ja-JP" sz="2800" smtClean="0">
                <a:ea typeface="ＭＳ Ｐゴシック" charset="-128"/>
              </a:rPr>
              <a:t> in Aid of An Objection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This May Interrupt the Flow of the Examination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Voir Dire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Most Judges Will Give an Adversary a Chance to Ask Some Questions if He or She Claims it Might Aid or Avoid an Objection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Jury May or May Not Be Excused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Jury Present May Hear Something Direct  Examiner Did Not Want Heard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Jury Absent Gives Adversary a Chance to Explore More Widely and May Be a Longer Interruption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If You Want to Use the Exhibit, Move It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ea typeface="ＭＳ Ｐゴシック" charset="-128"/>
              </a:rPr>
              <a:t>You Must Get an Exhibit Admitted Before You Can Show It To the Jury</a:t>
            </a:r>
          </a:p>
          <a:p>
            <a:pPr eaLnBrk="1" hangingPunct="1">
              <a:defRPr/>
            </a:pPr>
            <a:r>
              <a:rPr lang="en-US" sz="2400" smtClean="0">
                <a:ea typeface="ＭＳ Ｐゴシック" charset="-128"/>
              </a:rPr>
              <a:t>So If You Need the Jury to See It, You Must Move Its Admission and Take The Risk of a Voir Dire</a:t>
            </a:r>
          </a:p>
          <a:p>
            <a:pPr eaLnBrk="1" hangingPunct="1">
              <a:defRPr/>
            </a:pPr>
            <a:r>
              <a:rPr lang="en-US" sz="2400" smtClean="0">
                <a:ea typeface="ＭＳ Ｐゴシック" charset="-128"/>
              </a:rPr>
              <a:t>If You Don</a:t>
            </a:r>
            <a:r>
              <a:rPr lang="en-US" altLang="en-US" sz="2400" smtClean="0">
                <a:ea typeface="ＭＳ Ｐゴシック" charset="-128"/>
              </a:rPr>
              <a:t>’</a:t>
            </a:r>
            <a:r>
              <a:rPr lang="en-US" sz="2400" smtClean="0">
                <a:ea typeface="ＭＳ Ｐゴシック" charset="-128"/>
              </a:rPr>
              <a:t>t Need The Jury to See It in the Moment, You Can Wait Till the End of the Examination and Move Any Exhibits Not Yet Admitted</a:t>
            </a:r>
          </a:p>
          <a:p>
            <a:pPr eaLnBrk="1" hangingPunct="1">
              <a:defRPr/>
            </a:pPr>
            <a:r>
              <a:rPr lang="en-US" sz="2400" smtClean="0">
                <a:ea typeface="ＭＳ Ｐゴシック" charset="-128"/>
              </a:rPr>
              <a:t>At the End Voir Dire is Much Less Likely Because the Adversary is Anxious to X-Examine</a:t>
            </a:r>
          </a:p>
          <a:p>
            <a:pPr eaLnBrk="1" hangingPunct="1">
              <a:defRPr/>
            </a:pPr>
            <a:r>
              <a:rPr lang="en-US" sz="2400" smtClean="0">
                <a:ea typeface="ＭＳ Ｐゴシック" charset="-128"/>
              </a:rPr>
              <a:t>You Can Re-Authenticate Easily if the Judge Is Unsure Whether You Laid a Foundation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FRE 607 Permits Any Party to Impeach Any Witness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You Should Consider Motions In Limine to Exclude Impeachment Evidence Directed at Your Witnesses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If the Court Rules that Impeachment is Permissible, You often Will Bring Out the Impeachment Material Yourself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Your Goal, Of Course, Is Not Really to Impeach; It is To Take the Sting Out of X-Examination and to Offer the Evidence in the Least Damaging Way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IT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S AN ARGUMENT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ＭＳ Ｐゴシック" charset="-128"/>
              </a:rPr>
              <a:t>You Argue As Much as You Can Through the Witness</a:t>
            </a:r>
          </a:p>
          <a:p>
            <a:pPr eaLnBrk="1" hangingPunct="1">
              <a:defRPr/>
            </a:pPr>
            <a:r>
              <a:rPr lang="en-US" sz="4000" smtClean="0">
                <a:ea typeface="ＭＳ Ｐゴシック" charset="-128"/>
              </a:rPr>
              <a:t>The Lawyer Makes the Argument by Asking Questions</a:t>
            </a:r>
          </a:p>
          <a:p>
            <a:pPr eaLnBrk="1" hangingPunct="1">
              <a:defRPr/>
            </a:pPr>
            <a:r>
              <a:rPr lang="en-US" sz="4000" smtClean="0">
                <a:ea typeface="ＭＳ Ｐゴシック" charset="-128"/>
              </a:rPr>
              <a:t>The Witness Provides the Answers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Organizing the Direct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Primacy and Recency: Start and End Strong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Don</a:t>
            </a:r>
            <a:r>
              <a:rPr lang="en-US" altLang="en-US" sz="2800" smtClean="0">
                <a:ea typeface="ＭＳ Ｐゴシック" charset="-128"/>
              </a:rPr>
              <a:t>’</a:t>
            </a:r>
            <a:r>
              <a:rPr lang="en-US" sz="2800" smtClean="0">
                <a:ea typeface="ＭＳ Ｐゴシック" charset="-128"/>
              </a:rPr>
              <a:t>t Get to the Impeaching Material Until Close to the End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 charset="-128"/>
              </a:rPr>
              <a:t>The Longer the Jury Hears and Believes the Witness, the More It Will Excuse Deficiencies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 charset="-128"/>
              </a:rPr>
              <a:t>But Don</a:t>
            </a:r>
            <a:r>
              <a:rPr lang="en-US" altLang="en-US" smtClean="0">
                <a:ea typeface="ＭＳ Ｐゴシック" charset="-128"/>
              </a:rPr>
              <a:t>’</a:t>
            </a:r>
            <a:r>
              <a:rPr lang="en-US" smtClean="0">
                <a:ea typeface="ＭＳ Ｐゴシック" charset="-128"/>
              </a:rPr>
              <a:t>t End on the Impeaching Material</a:t>
            </a:r>
          </a:p>
          <a:p>
            <a:pPr eaLnBrk="1" hangingPunct="1">
              <a:defRPr/>
            </a:pPr>
            <a:r>
              <a:rPr lang="en-US" sz="2800" smtClean="0">
                <a:ea typeface="ＭＳ Ｐゴシック" charset="-128"/>
              </a:rPr>
              <a:t>Transition Qs Permit You to Go Back and Forth in Time and Place; Choose the Most Persuasive Way to Make a Point Through a Witness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Role of the Lawyer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Lawyer Controls Pace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Lawyer Controls Emphasis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Lawyer Chooses the Argument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The Witness Just Answers Questions</a:t>
            </a:r>
          </a:p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Most </a:t>
            </a:r>
            <a:r>
              <a:rPr lang="ja-JP" altLang="en-US" smtClean="0">
                <a:ea typeface="ＭＳ Ｐゴシック" charset="-128"/>
              </a:rPr>
              <a:t>“</a:t>
            </a:r>
            <a:r>
              <a:rPr lang="en-US" altLang="ja-JP" smtClean="0">
                <a:ea typeface="ＭＳ Ｐゴシック" charset="-128"/>
              </a:rPr>
              <a:t>Bad Witnesses</a:t>
            </a:r>
            <a:r>
              <a:rPr lang="ja-JP" altLang="en-US" smtClean="0">
                <a:ea typeface="ＭＳ Ｐゴシック" charset="-128"/>
              </a:rPr>
              <a:t>”</a:t>
            </a:r>
            <a:r>
              <a:rPr lang="en-US" altLang="ja-JP" smtClean="0">
                <a:ea typeface="ＭＳ Ｐゴシック" charset="-128"/>
              </a:rPr>
              <a:t> are Bad Because the Direct Examiner Left Them Exposed</a:t>
            </a: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charset="-128"/>
              </a:rPr>
              <a:t>FRE 611 (c) Leading Questions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a typeface="ＭＳ Ｐゴシック" charset="-128"/>
              </a:rPr>
              <a:t>Generally should not</a:t>
            </a:r>
            <a:r>
              <a:rPr lang="en-US" dirty="0" smtClean="0">
                <a:ea typeface="ＭＳ Ｐゴシック" charset="-128"/>
              </a:rPr>
              <a:t> be used on direct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They may be used as may be necessary to develop the witness testimony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ea typeface="ＭＳ Ｐゴシック" charset="-128"/>
              </a:rPr>
              <a:t>With a hostile witness, adverse party, or  witness identified with adverse party, interrogation </a:t>
            </a:r>
            <a:r>
              <a:rPr lang="en-US" b="1" dirty="0">
                <a:ea typeface="ＭＳ Ｐゴシック" charset="-128"/>
              </a:rPr>
              <a:t>may be</a:t>
            </a:r>
            <a:r>
              <a:rPr lang="en-US" dirty="0">
                <a:ea typeface="ＭＳ Ｐゴシック" charset="-128"/>
              </a:rPr>
              <a:t> by leading questions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ea typeface="ＭＳ Ｐゴシック" charset="-128"/>
              </a:rPr>
              <a:t>Ordinarily </a:t>
            </a:r>
            <a:r>
              <a:rPr lang="en-US" dirty="0" smtClean="0">
                <a:ea typeface="ＭＳ Ｐゴシック" charset="-128"/>
              </a:rPr>
              <a:t>leading questions should be permitted on cross-examination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ea typeface="ＭＳ Ｐゴシック" charset="-128"/>
              </a:rPr>
              <a:t>More on leading questions later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Directs Should Not be Narratives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Objectionable (although savvy lawyers don</a:t>
            </a:r>
            <a:r>
              <a:rPr lang="ja-JP" altLang="en-US" sz="3200" smtClean="0">
                <a:ea typeface="ＭＳ Ｐゴシック" charset="-128"/>
              </a:rPr>
              <a:t>’</a:t>
            </a:r>
            <a:r>
              <a:rPr lang="en-US" altLang="ja-JP" sz="3200" smtClean="0">
                <a:ea typeface="ＭＳ Ｐゴシック" charset="-128"/>
              </a:rPr>
              <a:t>t object)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Boring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Does not Break Facts into Small Bites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Does not Repeat the Important Facts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Witnesses Who Work Too Hard Are Not Credible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More on This in a Moment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Four Laws Always to Remember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Primacy – People Remember and Focus on What They Hear First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Recency – People Remember and Focus on What They Hear Last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Frequency – People Recall Things That Are Repeated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smtClean="0">
                <a:ea typeface="ＭＳ Ｐゴシック" charset="-128"/>
              </a:rPr>
              <a:t>Vividness – People Understand Things Best When Those Things Are Vividly Portrayed</a:t>
            </a:r>
            <a:endParaRPr lang="en-US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charset="-128"/>
              </a:rPr>
              <a:t>Who Uses The Four Laws?</a:t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>Lawyer or Witness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Primacy – It is the Lawyer Who Decides What Goes First By Questions Asked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Recency – It is the Lawyer Who Decides What Goes Last By Questions Asked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Frequency – The Right Questions Get Things Repeated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800" smtClean="0">
                <a:ea typeface="ＭＳ Ｐゴシック" charset="-128"/>
              </a:rPr>
              <a:t>Without Running Afoul of </a:t>
            </a:r>
            <a:r>
              <a:rPr lang="en-US" altLang="en-US" sz="2800" smtClean="0">
                <a:ea typeface="ＭＳ Ｐゴシック" charset="-128"/>
              </a:rPr>
              <a:t>“</a:t>
            </a:r>
            <a:r>
              <a:rPr lang="en-US" sz="2800" smtClean="0">
                <a:ea typeface="ＭＳ Ｐゴシック" charset="-128"/>
              </a:rPr>
              <a:t>Asked and Answered</a:t>
            </a:r>
            <a:r>
              <a:rPr lang="en-US" altLang="en-US" sz="2800" smtClean="0">
                <a:ea typeface="ＭＳ Ｐゴシック" charset="-128"/>
              </a:rPr>
              <a:t>”</a:t>
            </a:r>
            <a:endParaRPr lang="en-US" sz="280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>
                <a:ea typeface="ＭＳ Ｐゴシック" charset="-128"/>
              </a:rPr>
              <a:t>Vividness – Surprisingly, Questions that Enable Witnesses to Provide Vivid Testimony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theme/theme1.xml><?xml version="1.0" encoding="utf-8"?>
<a:theme xmlns:a="http://schemas.openxmlformats.org/drawingml/2006/main" name="Fading Grid">
  <a:themeElements>
    <a:clrScheme name="Fading Grid 2">
      <a:dk1>
        <a:srgbClr val="000066"/>
      </a:dk1>
      <a:lt1>
        <a:srgbClr val="FFFFFF"/>
      </a:lt1>
      <a:dk2>
        <a:srgbClr val="000066"/>
      </a:dk2>
      <a:lt2>
        <a:srgbClr val="B2B8C8"/>
      </a:lt2>
      <a:accent1>
        <a:srgbClr val="008080"/>
      </a:accent1>
      <a:accent2>
        <a:srgbClr val="00004E"/>
      </a:accent2>
      <a:accent3>
        <a:srgbClr val="AAAAB8"/>
      </a:accent3>
      <a:accent4>
        <a:srgbClr val="DADADA"/>
      </a:accent4>
      <a:accent5>
        <a:srgbClr val="AAC0C0"/>
      </a:accent5>
      <a:accent6>
        <a:srgbClr val="000046"/>
      </a:accent6>
      <a:hlink>
        <a:srgbClr val="00FFCC"/>
      </a:hlink>
      <a:folHlink>
        <a:srgbClr val="6699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13834</TotalTime>
  <Words>2570</Words>
  <Application>Microsoft Macintosh PowerPoint</Application>
  <PresentationFormat>On-screen Show (4:3)</PresentationFormat>
  <Paragraphs>292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Fading Grid</vt:lpstr>
      <vt:lpstr>The Purpose of Direct  Examination</vt:lpstr>
      <vt:lpstr>EFFECTIVE TRIAL ADVOCACY: DIRECT EXAMINATION</vt:lpstr>
      <vt:lpstr>Four Tasks of Direct Examination</vt:lpstr>
      <vt:lpstr>IT’S AN ARGUMENT</vt:lpstr>
      <vt:lpstr>The Role of the Lawyer</vt:lpstr>
      <vt:lpstr>FRE 611 (c) Leading Questions</vt:lpstr>
      <vt:lpstr>Directs Should Not be Narratives</vt:lpstr>
      <vt:lpstr>Four Laws Always to Remember</vt:lpstr>
      <vt:lpstr>Who Uses The Four Laws? Lawyer or Witness</vt:lpstr>
      <vt:lpstr>Witnesses and Bias</vt:lpstr>
      <vt:lpstr>Introduce Your Witnesses</vt:lpstr>
      <vt:lpstr>Argue Through Your Questions</vt:lpstr>
      <vt:lpstr>Looping Enables Emphasis and Argument</vt:lpstr>
      <vt:lpstr>An Example of Looping</vt:lpstr>
      <vt:lpstr>More Looping</vt:lpstr>
      <vt:lpstr>No Asked and Answered</vt:lpstr>
      <vt:lpstr>Transition Questions Should Be Used Liberally</vt:lpstr>
      <vt:lpstr>Written Out Questions</vt:lpstr>
      <vt:lpstr>Problems with Written Questions</vt:lpstr>
      <vt:lpstr>Don’t Worry So Much About Leading</vt:lpstr>
      <vt:lpstr>Saving the Witness and Your Case</vt:lpstr>
      <vt:lpstr>Who Won?  Who Lost?</vt:lpstr>
      <vt:lpstr>Who Knows What is Leading Anyway?</vt:lpstr>
      <vt:lpstr>Definition of “Leading”</vt:lpstr>
      <vt:lpstr>Don’t Be Afraid</vt:lpstr>
      <vt:lpstr>Leading Without Leading: Choices</vt:lpstr>
      <vt:lpstr>If All Else Fails, Lead</vt:lpstr>
      <vt:lpstr>Don’t Try to Sound Like a Lawyer</vt:lpstr>
      <vt:lpstr>Avoid Exactitude on Direct Examination</vt:lpstr>
      <vt:lpstr>Witnesses are Nervous About Conversations</vt:lpstr>
      <vt:lpstr>Nervous or Wordy Witnesses</vt:lpstr>
      <vt:lpstr>Dealing with Nerves</vt:lpstr>
      <vt:lpstr>A Recess Can Help</vt:lpstr>
      <vt:lpstr>Exhibits</vt:lpstr>
      <vt:lpstr>Additional Authentication</vt:lpstr>
      <vt:lpstr>Moving Exhibits</vt:lpstr>
      <vt:lpstr>Voir Dire</vt:lpstr>
      <vt:lpstr>If You Want to Use the Exhibit, Move It</vt:lpstr>
      <vt:lpstr>FRE 607 Permits Any Party to Impeach Any Witness</vt:lpstr>
      <vt:lpstr>Organizing the Direct</vt:lpstr>
    </vt:vector>
  </TitlesOfParts>
  <Company>GWLAW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Terry v. Ohio I</dc:title>
  <dc:creator>ssaltz</dc:creator>
  <cp:lastModifiedBy>Stephen Saltzburg</cp:lastModifiedBy>
  <cp:revision>34</cp:revision>
  <dcterms:created xsi:type="dcterms:W3CDTF">2002-09-11T14:33:01Z</dcterms:created>
  <dcterms:modified xsi:type="dcterms:W3CDTF">2014-06-10T15:03:17Z</dcterms:modified>
</cp:coreProperties>
</file>