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audio1.bin" ContentType="audio/unknown"/>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sldIdLst>
    <p:sldId id="290" r:id="rId2"/>
    <p:sldId id="261" r:id="rId3"/>
    <p:sldId id="286" r:id="rId4"/>
    <p:sldId id="263" r:id="rId5"/>
    <p:sldId id="287" r:id="rId6"/>
    <p:sldId id="273" r:id="rId7"/>
    <p:sldId id="274" r:id="rId8"/>
    <p:sldId id="264" r:id="rId9"/>
    <p:sldId id="288" r:id="rId10"/>
    <p:sldId id="266" r:id="rId11"/>
    <p:sldId id="279" r:id="rId12"/>
    <p:sldId id="265" r:id="rId13"/>
    <p:sldId id="285" r:id="rId14"/>
    <p:sldId id="284" r:id="rId15"/>
    <p:sldId id="268" r:id="rId16"/>
    <p:sldId id="289" r:id="rId17"/>
    <p:sldId id="267" r:id="rId18"/>
    <p:sldId id="271" r:id="rId19"/>
    <p:sldId id="282" r:id="rId20"/>
    <p:sldId id="272" r:id="rId21"/>
    <p:sldId id="277" r:id="rId22"/>
    <p:sldId id="280" r:id="rId23"/>
    <p:sldId id="281" r:id="rId24"/>
    <p:sldId id="283"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203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mn-ea"/>
              </a:defRPr>
            </a:lvl1pPr>
          </a:lstStyle>
          <a:p>
            <a:pPr>
              <a:defRPr/>
            </a:pPr>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mn-ea"/>
              </a:defRPr>
            </a:lvl1pPr>
          </a:lstStyle>
          <a:p>
            <a:pPr>
              <a:defRPr/>
            </a:pPr>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5824E0A-612A-4BB4-8C7B-D0382E47ECC7}" type="slidenum">
              <a:rPr lang="en-US"/>
              <a:pPr>
                <a:defRPr/>
              </a:pPr>
              <a:t>‹#›</a:t>
            </a:fld>
            <a:endParaRPr lang="en-US"/>
          </a:p>
        </p:txBody>
      </p:sp>
    </p:spTree>
    <p:extLst>
      <p:ext uri="{BB962C8B-B14F-4D97-AF65-F5344CB8AC3E}">
        <p14:creationId xmlns:p14="http://schemas.microsoft.com/office/powerpoint/2010/main" val="2216365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95A5712F-0F1B-4F18-96E9-2C6B9087CD81}" type="slidenum">
              <a:rPr lang="en-US" sz="1200" smtClean="0"/>
              <a:pPr>
                <a:defRPr/>
              </a:pPr>
              <a:t>1</a:t>
            </a:fld>
            <a:endParaRPr lang="en-US" sz="120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E25CEC5F-B9AC-4FF9-8C8D-26661F67AA3E}" type="slidenum">
              <a:rPr lang="en-US" sz="1200" smtClean="0"/>
              <a:pPr>
                <a:defRPr/>
              </a:pPr>
              <a:t>10</a:t>
            </a:fld>
            <a:endParaRPr lang="en-US"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871A7E1C-9641-4E9C-A55D-0EE5014DBA84}" type="slidenum">
              <a:rPr lang="en-US" sz="1200" smtClean="0"/>
              <a:pPr>
                <a:defRPr/>
              </a:pPr>
              <a:t>11</a:t>
            </a:fld>
            <a:endParaRPr lang="en-US" sz="120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1C567FB1-122A-4BE0-9BD1-31BB27118D70}" type="slidenum">
              <a:rPr lang="en-US" sz="1200" smtClean="0"/>
              <a:pPr>
                <a:defRPr/>
              </a:pPr>
              <a:t>12</a:t>
            </a:fld>
            <a:endParaRPr lang="en-US" sz="120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AA54FFD9-930D-4525-9771-B4094B2160C2}" type="slidenum">
              <a:rPr lang="en-US" sz="1200" smtClean="0"/>
              <a:pPr>
                <a:defRPr/>
              </a:pPr>
              <a:t>13</a:t>
            </a:fld>
            <a:endParaRPr lang="en-US"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39A744F6-361A-40A4-9BBE-59E60A966530}" type="slidenum">
              <a:rPr lang="en-US" sz="1200" smtClean="0"/>
              <a:pPr>
                <a:defRPr/>
              </a:pPr>
              <a:t>14</a:t>
            </a:fld>
            <a:endParaRPr lang="en-US" sz="120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2531D5DF-546A-4BDF-89B7-168B94821BDE}" type="slidenum">
              <a:rPr lang="en-US" sz="1200" smtClean="0"/>
              <a:pPr>
                <a:defRPr/>
              </a:pPr>
              <a:t>15</a:t>
            </a:fld>
            <a:endParaRPr lang="en-US" sz="1200"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5F3EA161-DB2A-4A84-908B-71EEC0648836}" type="slidenum">
              <a:rPr lang="en-US" sz="1200" smtClean="0"/>
              <a:pPr>
                <a:defRPr/>
              </a:pPr>
              <a:t>16</a:t>
            </a:fld>
            <a:endParaRPr lang="en-US" sz="12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C871FD14-BDF6-4345-A8A7-B55E62EEA7A9}" type="slidenum">
              <a:rPr lang="en-US" sz="1200" smtClean="0"/>
              <a:pPr>
                <a:defRPr/>
              </a:pPr>
              <a:t>17</a:t>
            </a:fld>
            <a:endParaRPr lang="en-US" sz="1200"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594516B8-A9A2-408D-B0CC-9F2BBA4422E0}" type="slidenum">
              <a:rPr lang="en-US" sz="1200" smtClean="0"/>
              <a:pPr>
                <a:defRPr/>
              </a:pPr>
              <a:t>18</a:t>
            </a:fld>
            <a:endParaRPr lang="en-US" sz="1200"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72DE7277-B894-4F50-A382-663352D6FE2D}" type="slidenum">
              <a:rPr lang="en-US" sz="1200" smtClean="0"/>
              <a:pPr>
                <a:defRPr/>
              </a:pPr>
              <a:t>19</a:t>
            </a:fld>
            <a:endParaRPr lang="en-US" sz="1200"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4EE25ACF-6868-4DF5-882B-BA2523D08832}" type="slidenum">
              <a:rPr lang="en-US" sz="1200" smtClean="0"/>
              <a:pPr>
                <a:defRPr/>
              </a:pPr>
              <a:t>2</a:t>
            </a:fld>
            <a:endParaRPr lang="en-US" sz="120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E59FB659-8543-4A9A-9245-3A48EBBF6F5D}" type="slidenum">
              <a:rPr lang="en-US" sz="1200" smtClean="0"/>
              <a:pPr>
                <a:defRPr/>
              </a:pPr>
              <a:t>20</a:t>
            </a:fld>
            <a:endParaRPr lang="en-US" sz="1200"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06F0B15C-E87D-423D-9962-88EC2C84A2C8}" type="slidenum">
              <a:rPr lang="en-US" sz="1200" smtClean="0"/>
              <a:pPr>
                <a:defRPr/>
              </a:pPr>
              <a:t>21</a:t>
            </a:fld>
            <a:endParaRPr lang="en-US" sz="1200"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FA8CB8C9-85E2-49E8-A60A-817C19210A6F}" type="slidenum">
              <a:rPr lang="en-US" sz="1200" smtClean="0"/>
              <a:pPr>
                <a:defRPr/>
              </a:pPr>
              <a:t>22</a:t>
            </a:fld>
            <a:endParaRPr lang="en-US" sz="12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20D177CF-3BA4-4907-A82E-E3C394F4A79E}" type="slidenum">
              <a:rPr lang="en-US" sz="1200" smtClean="0"/>
              <a:pPr>
                <a:defRPr/>
              </a:pPr>
              <a:t>23</a:t>
            </a:fld>
            <a:endParaRPr lang="en-US" sz="120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CD55B842-3FDA-4127-BB93-24186AAFA859}" type="slidenum">
              <a:rPr lang="en-US" sz="1200" smtClean="0"/>
              <a:pPr>
                <a:defRPr/>
              </a:pPr>
              <a:t>24</a:t>
            </a:fld>
            <a:endParaRPr lang="en-US" sz="12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86D1F848-D75E-49F7-B5BB-0A28AF45FF18}" type="slidenum">
              <a:rPr lang="en-US" sz="1200" smtClean="0"/>
              <a:pPr>
                <a:defRPr/>
              </a:pPr>
              <a:t>3</a:t>
            </a:fld>
            <a:endParaRPr lang="en-US" sz="120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A230DE5B-9ABA-44B3-AAF1-2E96551F9A22}" type="slidenum">
              <a:rPr lang="en-US" sz="1200" smtClean="0"/>
              <a:pPr>
                <a:defRPr/>
              </a:pPr>
              <a:t>4</a:t>
            </a:fld>
            <a:endParaRPr lang="en-US" sz="120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43685BF6-3B55-43E7-9625-20957B0ADFD6}" type="slidenum">
              <a:rPr lang="en-US" sz="1200" smtClean="0"/>
              <a:pPr>
                <a:defRPr/>
              </a:pPr>
              <a:t>5</a:t>
            </a:fld>
            <a:endParaRPr lang="en-US" sz="120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4FBA0DB8-4C81-45C8-966C-3C37D9DF280C}" type="slidenum">
              <a:rPr lang="en-US" sz="1200" smtClean="0"/>
              <a:pPr>
                <a:defRPr/>
              </a:pPr>
              <a:t>6</a:t>
            </a:fld>
            <a:endParaRPr lang="en-US" sz="1200"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868DFC63-217E-43CA-BCC9-58396975EE44}" type="slidenum">
              <a:rPr lang="en-US" sz="1200" smtClean="0"/>
              <a:pPr>
                <a:defRPr/>
              </a:pPr>
              <a:t>7</a:t>
            </a:fld>
            <a:endParaRPr lang="en-US" sz="120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663BB361-E103-4C13-AA3C-36D257015C4D}" type="slidenum">
              <a:rPr lang="en-US" sz="1200" smtClean="0"/>
              <a:pPr>
                <a:defRPr/>
              </a:pPr>
              <a:t>8</a:t>
            </a:fld>
            <a:endParaRPr lang="en-US" sz="12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A713792E-E139-44B7-AB7D-FD2427FCA3C2}" type="slidenum">
              <a:rPr lang="en-US" sz="1200" smtClean="0"/>
              <a:pPr>
                <a:defRPr/>
              </a:pPr>
              <a:t>9</a:t>
            </a:fld>
            <a:endParaRPr lang="en-US" sz="12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E9DAED-BFF4-4663-A186-755030D1EE50}" type="slidenum">
              <a:rPr lang="en-US"/>
              <a:pPr>
                <a:defRPr/>
              </a:pPr>
              <a:t>‹#›</a:t>
            </a:fld>
            <a:endParaRPr lang="en-US"/>
          </a:p>
        </p:txBody>
      </p:sp>
    </p:spTree>
    <p:extLst>
      <p:ext uri="{BB962C8B-B14F-4D97-AF65-F5344CB8AC3E}">
        <p14:creationId xmlns:p14="http://schemas.microsoft.com/office/powerpoint/2010/main" val="3664307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7174B0-9E17-4834-A5F8-1EBDBB5DA120}" type="slidenum">
              <a:rPr lang="en-US"/>
              <a:pPr>
                <a:defRPr/>
              </a:pPr>
              <a:t>‹#›</a:t>
            </a:fld>
            <a:endParaRPr lang="en-US"/>
          </a:p>
        </p:txBody>
      </p:sp>
    </p:spTree>
    <p:extLst>
      <p:ext uri="{BB962C8B-B14F-4D97-AF65-F5344CB8AC3E}">
        <p14:creationId xmlns:p14="http://schemas.microsoft.com/office/powerpoint/2010/main" val="2091607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2A0484-03AD-44BB-BE23-0317043DF1E7}" type="slidenum">
              <a:rPr lang="en-US"/>
              <a:pPr>
                <a:defRPr/>
              </a:pPr>
              <a:t>‹#›</a:t>
            </a:fld>
            <a:endParaRPr lang="en-US"/>
          </a:p>
        </p:txBody>
      </p:sp>
    </p:spTree>
    <p:extLst>
      <p:ext uri="{BB962C8B-B14F-4D97-AF65-F5344CB8AC3E}">
        <p14:creationId xmlns:p14="http://schemas.microsoft.com/office/powerpoint/2010/main" val="2260137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66F309-2195-492F-A728-9268C5CE4039}" type="slidenum">
              <a:rPr lang="en-US"/>
              <a:pPr>
                <a:defRPr/>
              </a:pPr>
              <a:t>‹#›</a:t>
            </a:fld>
            <a:endParaRPr lang="en-US"/>
          </a:p>
        </p:txBody>
      </p:sp>
    </p:spTree>
    <p:extLst>
      <p:ext uri="{BB962C8B-B14F-4D97-AF65-F5344CB8AC3E}">
        <p14:creationId xmlns:p14="http://schemas.microsoft.com/office/powerpoint/2010/main" val="343760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CEB1B8-F199-4D34-8385-BCE25A34AF9E}" type="slidenum">
              <a:rPr lang="en-US"/>
              <a:pPr>
                <a:defRPr/>
              </a:pPr>
              <a:t>‹#›</a:t>
            </a:fld>
            <a:endParaRPr lang="en-US"/>
          </a:p>
        </p:txBody>
      </p:sp>
    </p:spTree>
    <p:extLst>
      <p:ext uri="{BB962C8B-B14F-4D97-AF65-F5344CB8AC3E}">
        <p14:creationId xmlns:p14="http://schemas.microsoft.com/office/powerpoint/2010/main" val="4055882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15ABB0F-48AB-406E-AAF3-014B149B0E49}" type="slidenum">
              <a:rPr lang="en-US"/>
              <a:pPr>
                <a:defRPr/>
              </a:pPr>
              <a:t>‹#›</a:t>
            </a:fld>
            <a:endParaRPr lang="en-US"/>
          </a:p>
        </p:txBody>
      </p:sp>
    </p:spTree>
    <p:extLst>
      <p:ext uri="{BB962C8B-B14F-4D97-AF65-F5344CB8AC3E}">
        <p14:creationId xmlns:p14="http://schemas.microsoft.com/office/powerpoint/2010/main" val="84089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79080F8-2C8F-431F-90FE-31FD7BDE3ED5}" type="slidenum">
              <a:rPr lang="en-US"/>
              <a:pPr>
                <a:defRPr/>
              </a:pPr>
              <a:t>‹#›</a:t>
            </a:fld>
            <a:endParaRPr lang="en-US"/>
          </a:p>
        </p:txBody>
      </p:sp>
    </p:spTree>
    <p:extLst>
      <p:ext uri="{BB962C8B-B14F-4D97-AF65-F5344CB8AC3E}">
        <p14:creationId xmlns:p14="http://schemas.microsoft.com/office/powerpoint/2010/main" val="2951309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0EE5A1-BF40-48C6-BB43-FD1C46CD6667}" type="slidenum">
              <a:rPr lang="en-US"/>
              <a:pPr>
                <a:defRPr/>
              </a:pPr>
              <a:t>‹#›</a:t>
            </a:fld>
            <a:endParaRPr lang="en-US"/>
          </a:p>
        </p:txBody>
      </p:sp>
    </p:spTree>
    <p:extLst>
      <p:ext uri="{BB962C8B-B14F-4D97-AF65-F5344CB8AC3E}">
        <p14:creationId xmlns:p14="http://schemas.microsoft.com/office/powerpoint/2010/main" val="3744891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1C072CB-C07D-4D1F-B7BC-40BFC0939F63}" type="slidenum">
              <a:rPr lang="en-US"/>
              <a:pPr>
                <a:defRPr/>
              </a:pPr>
              <a:t>‹#›</a:t>
            </a:fld>
            <a:endParaRPr lang="en-US"/>
          </a:p>
        </p:txBody>
      </p:sp>
    </p:spTree>
    <p:extLst>
      <p:ext uri="{BB962C8B-B14F-4D97-AF65-F5344CB8AC3E}">
        <p14:creationId xmlns:p14="http://schemas.microsoft.com/office/powerpoint/2010/main" val="658155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04A38E2-9410-4329-9DEE-63C3C9ADE3C3}" type="slidenum">
              <a:rPr lang="en-US"/>
              <a:pPr>
                <a:defRPr/>
              </a:pPr>
              <a:t>‹#›</a:t>
            </a:fld>
            <a:endParaRPr lang="en-US"/>
          </a:p>
        </p:txBody>
      </p:sp>
    </p:spTree>
    <p:extLst>
      <p:ext uri="{BB962C8B-B14F-4D97-AF65-F5344CB8AC3E}">
        <p14:creationId xmlns:p14="http://schemas.microsoft.com/office/powerpoint/2010/main" val="2699495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362765A-8AD8-4E2F-A046-E9EA7889C654}" type="slidenum">
              <a:rPr lang="en-US"/>
              <a:pPr>
                <a:defRPr/>
              </a:pPr>
              <a:t>‹#›</a:t>
            </a:fld>
            <a:endParaRPr lang="en-US"/>
          </a:p>
        </p:txBody>
      </p:sp>
    </p:spTree>
    <p:extLst>
      <p:ext uri="{BB962C8B-B14F-4D97-AF65-F5344CB8AC3E}">
        <p14:creationId xmlns:p14="http://schemas.microsoft.com/office/powerpoint/2010/main" val="1232730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mn-ea"/>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mn-ea"/>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5754A144-E7E2-4310-84C0-54A1447FE465}"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audio" Target="../media/audio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audio" Target="../media/audio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audio" Target="../media/audio1.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audio" Target="../media/audio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audio" Target="../media/audio1.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audio" Target="../media/audio1.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audio" Target="../media/audio1.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audio" Target="../media/audio1.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audio" Target="../media/audio1.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audio" Target="../media/audio1.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audio" Target="../media/audio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audio" Target="../media/audio1.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audio" Target="../media/audio1.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audio" Target="../media/audio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audio" Target="../media/audio1.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audio" Target="../media/audio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audio" Target="../media/audio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audio" Target="../media/audio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audio" Target="../media/audio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audio" Target="../media/audio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audio" Target="../media/audio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audio" Target="../media/audio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audio" Target="../media/audio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audio" Target="../media/audio1.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defRPr/>
            </a:pPr>
            <a:r>
              <a:rPr lang="en-US" sz="3600" dirty="0" smtClean="0"/>
              <a:t>EFFECTIVE TRIAL ADVOCACY: OPENING ARGUMENT (YES!)</a:t>
            </a:r>
            <a:endParaRPr lang="en-US" sz="3600" dirty="0"/>
          </a:p>
        </p:txBody>
      </p:sp>
      <p:sp>
        <p:nvSpPr>
          <p:cNvPr id="55299" name="Rectangle 3"/>
          <p:cNvSpPr>
            <a:spLocks noGrp="1" noChangeArrowheads="1"/>
          </p:cNvSpPr>
          <p:nvPr>
            <p:ph type="body" idx="1"/>
          </p:nvPr>
        </p:nvSpPr>
        <p:spPr/>
        <p:txBody>
          <a:bodyPr/>
          <a:lstStyle/>
          <a:p>
            <a:pPr algn="ctr">
              <a:lnSpc>
                <a:spcPct val="90000"/>
              </a:lnSpc>
              <a:defRPr/>
            </a:pPr>
            <a:r>
              <a:rPr lang="en-US" sz="3600" dirty="0" smtClean="0">
                <a:ea typeface="ＭＳ Ｐゴシック" charset="-128"/>
              </a:rPr>
              <a:t>DISTRICT COURT OF THE VIRGIN ISLANDS</a:t>
            </a:r>
          </a:p>
          <a:p>
            <a:pPr algn="ctr">
              <a:lnSpc>
                <a:spcPct val="90000"/>
              </a:lnSpc>
              <a:defRPr/>
            </a:pPr>
            <a:r>
              <a:rPr lang="en-US" sz="3600" dirty="0" smtClean="0">
                <a:ea typeface="ＭＳ Ｐゴシック" charset="-128"/>
              </a:rPr>
              <a:t>MID-YEAR CONFERENCE</a:t>
            </a:r>
          </a:p>
          <a:p>
            <a:pPr algn="ctr">
              <a:lnSpc>
                <a:spcPct val="90000"/>
              </a:lnSpc>
              <a:defRPr/>
            </a:pPr>
            <a:r>
              <a:rPr lang="en-US" sz="3600" dirty="0" smtClean="0">
                <a:ea typeface="ＭＳ Ｐゴシック" charset="-128"/>
              </a:rPr>
              <a:t>JULY 11, 2014</a:t>
            </a:r>
          </a:p>
          <a:p>
            <a:pPr algn="ctr">
              <a:lnSpc>
                <a:spcPct val="90000"/>
              </a:lnSpc>
              <a:defRPr/>
            </a:pPr>
            <a:r>
              <a:rPr lang="en-US" sz="3600" dirty="0" smtClean="0">
                <a:ea typeface="ＭＳ Ｐゴシック" charset="-128"/>
              </a:rPr>
              <a:t>PROFESSOR STEPHEN A. SALTZBURG </a:t>
            </a:r>
            <a:endParaRPr lang="en-US" sz="3600" dirty="0" smtClean="0">
              <a:ea typeface="ＭＳ Ｐゴシック" charset="-128"/>
            </a:endParaRPr>
          </a:p>
        </p:txBody>
      </p:sp>
    </p:spTree>
    <p:extLst>
      <p:ext uri="{BB962C8B-B14F-4D97-AF65-F5344CB8AC3E}">
        <p14:creationId xmlns:p14="http://schemas.microsoft.com/office/powerpoint/2010/main" val="13797306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0-#ppt_w/2"/>
                                          </p:val>
                                        </p:tav>
                                        <p:tav tm="100000">
                                          <p:val>
                                            <p:strVal val="#ppt_x"/>
                                          </p:val>
                                        </p:tav>
                                      </p:tavLst>
                                    </p:anim>
                                    <p:anim calcmode="lin" valueType="num">
                                      <p:cBhvr additive="base">
                                        <p:cTn id="8" dur="500" fill="hold"/>
                                        <p:tgtEl>
                                          <p:spTgt spid="5529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5299">
                                            <p:txEl>
                                              <p:pRg st="0" end="0"/>
                                            </p:txEl>
                                          </p:spTgt>
                                        </p:tgtEl>
                                        <p:attrNameLst>
                                          <p:attrName>style.visibility</p:attrName>
                                        </p:attrNameLst>
                                      </p:cBhvr>
                                      <p:to>
                                        <p:strVal val="visible"/>
                                      </p:to>
                                    </p:set>
                                    <p:anim calcmode="lin" valueType="num">
                                      <p:cBhvr additive="base">
                                        <p:cTn id="13" dur="500" fill="hold"/>
                                        <p:tgtEl>
                                          <p:spTgt spid="552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29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55299">
                                            <p:txEl>
                                              <p:pRg st="1" end="1"/>
                                            </p:txEl>
                                          </p:spTgt>
                                        </p:tgtEl>
                                        <p:attrNameLst>
                                          <p:attrName>style.visibility</p:attrName>
                                        </p:attrNameLst>
                                      </p:cBhvr>
                                      <p:to>
                                        <p:strVal val="visible"/>
                                      </p:to>
                                    </p:set>
                                    <p:anim calcmode="lin" valueType="num">
                                      <p:cBhvr additive="base">
                                        <p:cTn id="19" dur="500" fill="hold"/>
                                        <p:tgtEl>
                                          <p:spTgt spid="552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29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55299">
                                            <p:txEl>
                                              <p:pRg st="2" end="2"/>
                                            </p:txEl>
                                          </p:spTgt>
                                        </p:tgtEl>
                                        <p:attrNameLst>
                                          <p:attrName>style.visibility</p:attrName>
                                        </p:attrNameLst>
                                      </p:cBhvr>
                                      <p:to>
                                        <p:strVal val="visible"/>
                                      </p:to>
                                    </p:set>
                                    <p:anim calcmode="lin" valueType="num">
                                      <p:cBhvr additive="base">
                                        <p:cTn id="25" dur="500" fill="hold"/>
                                        <p:tgtEl>
                                          <p:spTgt spid="5529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529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55299">
                                            <p:txEl>
                                              <p:pRg st="3" end="3"/>
                                            </p:txEl>
                                          </p:spTgt>
                                        </p:tgtEl>
                                        <p:attrNameLst>
                                          <p:attrName>style.visibility</p:attrName>
                                        </p:attrNameLst>
                                      </p:cBhvr>
                                      <p:to>
                                        <p:strVal val="visible"/>
                                      </p:to>
                                    </p:set>
                                    <p:anim calcmode="lin" valueType="num">
                                      <p:cBhvr additive="base">
                                        <p:cTn id="31" dur="500" fill="hold"/>
                                        <p:tgtEl>
                                          <p:spTgt spid="5529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529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defRPr/>
            </a:pPr>
            <a:r>
              <a:rPr lang="en-US" sz="4800"/>
              <a:t>Three General Approaches </a:t>
            </a:r>
          </a:p>
        </p:txBody>
      </p:sp>
      <p:sp>
        <p:nvSpPr>
          <p:cNvPr id="29699" name="Rectangle 3"/>
          <p:cNvSpPr>
            <a:spLocks noGrp="1" noChangeArrowheads="1"/>
          </p:cNvSpPr>
          <p:nvPr>
            <p:ph type="body" idx="1"/>
          </p:nvPr>
        </p:nvSpPr>
        <p:spPr/>
        <p:txBody>
          <a:bodyPr/>
          <a:lstStyle/>
          <a:p>
            <a:pPr>
              <a:defRPr/>
            </a:pPr>
            <a:r>
              <a:rPr lang="en-US" sz="3600" smtClean="0">
                <a:ea typeface="ＭＳ Ｐゴシック" charset="-128"/>
              </a:rPr>
              <a:t>Chronological </a:t>
            </a:r>
          </a:p>
          <a:p>
            <a:pPr lvl="1">
              <a:defRPr/>
            </a:pPr>
            <a:r>
              <a:rPr lang="en-US" sz="3200" smtClean="0">
                <a:ea typeface="ＭＳ Ｐゴシック" charset="-128"/>
              </a:rPr>
              <a:t>Bad – Not An Argument</a:t>
            </a:r>
          </a:p>
          <a:p>
            <a:pPr>
              <a:defRPr/>
            </a:pPr>
            <a:r>
              <a:rPr lang="en-US" sz="3600" smtClean="0">
                <a:ea typeface="ＭＳ Ｐゴシック" charset="-128"/>
              </a:rPr>
              <a:t>Witness by Witness</a:t>
            </a:r>
          </a:p>
          <a:p>
            <a:pPr lvl="1">
              <a:defRPr/>
            </a:pPr>
            <a:r>
              <a:rPr lang="en-US" sz="3200" smtClean="0">
                <a:ea typeface="ＭＳ Ｐゴシック" charset="-128"/>
              </a:rPr>
              <a:t>Bad – Not An Argument</a:t>
            </a:r>
          </a:p>
          <a:p>
            <a:pPr>
              <a:defRPr/>
            </a:pPr>
            <a:r>
              <a:rPr lang="en-US" sz="3600" smtClean="0">
                <a:ea typeface="ＭＳ Ｐゴシック" charset="-128"/>
              </a:rPr>
              <a:t>One Central Theme</a:t>
            </a:r>
          </a:p>
          <a:p>
            <a:pPr lvl="1">
              <a:defRPr/>
            </a:pPr>
            <a:r>
              <a:rPr lang="en-US" sz="3200" smtClean="0">
                <a:ea typeface="ＭＳ Ｐゴシック" charset="-128"/>
              </a:rPr>
              <a:t>Only Way to Open</a:t>
            </a:r>
          </a:p>
          <a:p>
            <a:pPr lvl="2">
              <a:defRPr/>
            </a:pPr>
            <a:endParaRPr lang="en-US" sz="2800"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0-#ppt_w/2"/>
                                          </p:val>
                                        </p:tav>
                                        <p:tav tm="100000">
                                          <p:val>
                                            <p:strVal val="#ppt_x"/>
                                          </p:val>
                                        </p:tav>
                                      </p:tavLst>
                                    </p:anim>
                                    <p:anim calcmode="lin" valueType="num">
                                      <p:cBhvr additive="base">
                                        <p:cTn id="8" dur="500" fill="hold"/>
                                        <p:tgtEl>
                                          <p:spTgt spid="2969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9699">
                                            <p:txEl>
                                              <p:pRg st="0" end="0"/>
                                            </p:txEl>
                                          </p:spTgt>
                                        </p:tgtEl>
                                        <p:attrNameLst>
                                          <p:attrName>style.visibility</p:attrName>
                                        </p:attrNameLst>
                                      </p:cBhvr>
                                      <p:to>
                                        <p:strVal val="visible"/>
                                      </p:to>
                                    </p:set>
                                    <p:anim calcmode="lin" valueType="num">
                                      <p:cBhvr additive="base">
                                        <p:cTn id="13"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69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par>
                                <p:cTn id="15" presetID="2" presetClass="entr" presetSubtype="9" fill="hold" grpId="0" nodeType="withEffect">
                                  <p:stCondLst>
                                    <p:cond delay="0"/>
                                  </p:stCondLst>
                                  <p:childTnLst>
                                    <p:set>
                                      <p:cBhvr>
                                        <p:cTn id="16" dur="1" fill="hold">
                                          <p:stCondLst>
                                            <p:cond delay="0"/>
                                          </p:stCondLst>
                                        </p:cTn>
                                        <p:tgtEl>
                                          <p:spTgt spid="29699">
                                            <p:txEl>
                                              <p:pRg st="1" end="1"/>
                                            </p:txEl>
                                          </p:spTgt>
                                        </p:tgtEl>
                                        <p:attrNameLst>
                                          <p:attrName>style.visibility</p:attrName>
                                        </p:attrNameLst>
                                      </p:cBhvr>
                                      <p:to>
                                        <p:strVal val="visible"/>
                                      </p:to>
                                    </p:set>
                                    <p:anim calcmode="lin" valueType="num">
                                      <p:cBhvr additive="base">
                                        <p:cTn id="17"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969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WHOOSH.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9" fill="hold" grpId="0" nodeType="clickEffect">
                                  <p:stCondLst>
                                    <p:cond delay="0"/>
                                  </p:stCondLst>
                                  <p:childTnLst>
                                    <p:set>
                                      <p:cBhvr>
                                        <p:cTn id="22" dur="1" fill="hold">
                                          <p:stCondLst>
                                            <p:cond delay="0"/>
                                          </p:stCondLst>
                                        </p:cTn>
                                        <p:tgtEl>
                                          <p:spTgt spid="29699">
                                            <p:txEl>
                                              <p:pRg st="2" end="2"/>
                                            </p:txEl>
                                          </p:spTgt>
                                        </p:tgtEl>
                                        <p:attrNameLst>
                                          <p:attrName>style.visibility</p:attrName>
                                        </p:attrNameLst>
                                      </p:cBhvr>
                                      <p:to>
                                        <p:strVal val="visible"/>
                                      </p:to>
                                    </p:set>
                                    <p:anim calcmode="lin" valueType="num">
                                      <p:cBhvr additive="base">
                                        <p:cTn id="23"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969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WHOOSH.WAV"/>
                                        </p:tgtEl>
                                      </p:cMediaNode>
                                    </p:audio>
                                  </p:subTnLst>
                                </p:cTn>
                              </p:par>
                              <p:par>
                                <p:cTn id="25" presetID="2" presetClass="entr" presetSubtype="9" fill="hold" grpId="0" nodeType="withEffect">
                                  <p:stCondLst>
                                    <p:cond delay="0"/>
                                  </p:stCondLst>
                                  <p:childTnLst>
                                    <p:set>
                                      <p:cBhvr>
                                        <p:cTn id="26" dur="1" fill="hold">
                                          <p:stCondLst>
                                            <p:cond delay="0"/>
                                          </p:stCondLst>
                                        </p:cTn>
                                        <p:tgtEl>
                                          <p:spTgt spid="29699">
                                            <p:txEl>
                                              <p:pRg st="3" end="3"/>
                                            </p:txEl>
                                          </p:spTgt>
                                        </p:tgtEl>
                                        <p:attrNameLst>
                                          <p:attrName>style.visibility</p:attrName>
                                        </p:attrNameLst>
                                      </p:cBhvr>
                                      <p:to>
                                        <p:strVal val="visible"/>
                                      </p:to>
                                    </p:set>
                                    <p:anim calcmode="lin" valueType="num">
                                      <p:cBhvr additive="base">
                                        <p:cTn id="27" dur="500" fill="hold"/>
                                        <p:tgtEl>
                                          <p:spTgt spid="29699">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969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9" fill="hold" grpId="0" nodeType="clickEffect">
                                  <p:stCondLst>
                                    <p:cond delay="0"/>
                                  </p:stCondLst>
                                  <p:childTnLst>
                                    <p:set>
                                      <p:cBhvr>
                                        <p:cTn id="32" dur="1" fill="hold">
                                          <p:stCondLst>
                                            <p:cond delay="0"/>
                                          </p:stCondLst>
                                        </p:cTn>
                                        <p:tgtEl>
                                          <p:spTgt spid="29699">
                                            <p:txEl>
                                              <p:pRg st="4" end="4"/>
                                            </p:txEl>
                                          </p:spTgt>
                                        </p:tgtEl>
                                        <p:attrNameLst>
                                          <p:attrName>style.visibility</p:attrName>
                                        </p:attrNameLst>
                                      </p:cBhvr>
                                      <p:to>
                                        <p:strVal val="visible"/>
                                      </p:to>
                                    </p:set>
                                    <p:anim calcmode="lin" valueType="num">
                                      <p:cBhvr additive="base">
                                        <p:cTn id="33" dur="500" fill="hold"/>
                                        <p:tgtEl>
                                          <p:spTgt spid="29699">
                                            <p:txEl>
                                              <p:pRg st="4" end="4"/>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9699">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WHOOSH.WAV"/>
                                        </p:tgtEl>
                                      </p:cMediaNode>
                                    </p:audio>
                                  </p:subTnLst>
                                </p:cTn>
                              </p:par>
                              <p:par>
                                <p:cTn id="35" presetID="2" presetClass="entr" presetSubtype="9" fill="hold" grpId="0" nodeType="withEffect">
                                  <p:stCondLst>
                                    <p:cond delay="0"/>
                                  </p:stCondLst>
                                  <p:childTnLst>
                                    <p:set>
                                      <p:cBhvr>
                                        <p:cTn id="36" dur="1" fill="hold">
                                          <p:stCondLst>
                                            <p:cond delay="0"/>
                                          </p:stCondLst>
                                        </p:cTn>
                                        <p:tgtEl>
                                          <p:spTgt spid="29699">
                                            <p:txEl>
                                              <p:pRg st="5" end="5"/>
                                            </p:txEl>
                                          </p:spTgt>
                                        </p:tgtEl>
                                        <p:attrNameLst>
                                          <p:attrName>style.visibility</p:attrName>
                                        </p:attrNameLst>
                                      </p:cBhvr>
                                      <p:to>
                                        <p:strVal val="visible"/>
                                      </p:to>
                                    </p:set>
                                    <p:anim calcmode="lin" valueType="num">
                                      <p:cBhvr additive="base">
                                        <p:cTn id="37" dur="500" fill="hold"/>
                                        <p:tgtEl>
                                          <p:spTgt spid="2969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9699">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a:defRPr/>
            </a:pPr>
            <a:r>
              <a:rPr lang="en-US" sz="3200" dirty="0" smtClean="0"/>
              <a:t>Nothing Can Stop You From Choosing The Most Persuasive Techniques</a:t>
            </a:r>
            <a:endParaRPr lang="en-US" sz="3200" dirty="0"/>
          </a:p>
        </p:txBody>
      </p:sp>
      <p:sp>
        <p:nvSpPr>
          <p:cNvPr id="71683" name="Rectangle 3"/>
          <p:cNvSpPr>
            <a:spLocks noGrp="1" noChangeArrowheads="1"/>
          </p:cNvSpPr>
          <p:nvPr>
            <p:ph type="body" idx="1"/>
          </p:nvPr>
        </p:nvSpPr>
        <p:spPr/>
        <p:txBody>
          <a:bodyPr/>
          <a:lstStyle/>
          <a:p>
            <a:pPr>
              <a:lnSpc>
                <a:spcPct val="90000"/>
              </a:lnSpc>
              <a:defRPr/>
            </a:pPr>
            <a:r>
              <a:rPr lang="en-US" sz="2800" smtClean="0">
                <a:ea typeface="ＭＳ Ｐゴシック" charset="-128"/>
              </a:rPr>
              <a:t>You may combine story telling variations:  	</a:t>
            </a:r>
          </a:p>
          <a:p>
            <a:pPr>
              <a:lnSpc>
                <a:spcPct val="90000"/>
              </a:lnSpc>
              <a:buFontTx/>
              <a:buNone/>
              <a:defRPr/>
            </a:pPr>
            <a:r>
              <a:rPr lang="en-US" sz="2800" smtClean="0">
                <a:ea typeface="ＭＳ Ｐゴシック" charset="-128"/>
              </a:rPr>
              <a:t>		chronological, parallel, reverse…</a:t>
            </a:r>
          </a:p>
          <a:p>
            <a:pPr>
              <a:lnSpc>
                <a:spcPct val="90000"/>
              </a:lnSpc>
              <a:defRPr/>
            </a:pPr>
            <a:r>
              <a:rPr lang="en-US" sz="2800" smtClean="0">
                <a:ea typeface="ＭＳ Ｐゴシック" charset="-128"/>
              </a:rPr>
              <a:t>You should avoid </a:t>
            </a:r>
            <a:r>
              <a:rPr lang="ja-JP" altLang="en-US" sz="2800" smtClean="0">
                <a:ea typeface="ＭＳ Ｐゴシック" charset="-128"/>
              </a:rPr>
              <a:t>“</a:t>
            </a:r>
            <a:r>
              <a:rPr lang="en-US" altLang="ja-JP" sz="2800" smtClean="0">
                <a:ea typeface="ＭＳ Ｐゴシック" charset="-128"/>
              </a:rPr>
              <a:t>witness by witness</a:t>
            </a:r>
            <a:r>
              <a:rPr lang="ja-JP" altLang="en-US" sz="2800" smtClean="0">
                <a:ea typeface="ＭＳ Ｐゴシック" charset="-128"/>
              </a:rPr>
              <a:t>”</a:t>
            </a:r>
            <a:r>
              <a:rPr lang="en-US" altLang="ja-JP" sz="2800" smtClean="0">
                <a:ea typeface="ＭＳ Ｐゴシック" charset="-128"/>
              </a:rPr>
              <a:t> summaries</a:t>
            </a:r>
          </a:p>
          <a:p>
            <a:pPr>
              <a:lnSpc>
                <a:spcPct val="90000"/>
              </a:lnSpc>
              <a:defRPr/>
            </a:pPr>
            <a:r>
              <a:rPr lang="en-US" sz="2800" smtClean="0">
                <a:ea typeface="ＭＳ Ｐゴシック" charset="-128"/>
              </a:rPr>
              <a:t>Identify major elements  and marshal details 	to support each, weave in witnesses, 	weave in less strong points  </a:t>
            </a:r>
          </a:p>
          <a:p>
            <a:pPr>
              <a:lnSpc>
                <a:spcPct val="90000"/>
              </a:lnSpc>
              <a:defRPr/>
            </a:pPr>
            <a:r>
              <a:rPr lang="en-US" sz="2800" smtClean="0">
                <a:ea typeface="ＭＳ Ｐゴシック" charset="-128"/>
              </a:rPr>
              <a:t>Begin and end strong</a:t>
            </a:r>
          </a:p>
          <a:p>
            <a:pPr>
              <a:lnSpc>
                <a:spcPct val="90000"/>
              </a:lnSpc>
              <a:defRPr/>
            </a:pPr>
            <a:r>
              <a:rPr lang="en-US" sz="2800" smtClean="0">
                <a:ea typeface="ＭＳ Ｐゴシック" charset="-128"/>
              </a:rPr>
              <a:t>A clear theme lets you choose your organization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 calcmode="lin" valueType="num">
                                      <p:cBhvr additive="base">
                                        <p:cTn id="7" dur="500" fill="hold"/>
                                        <p:tgtEl>
                                          <p:spTgt spid="71682"/>
                                        </p:tgtEl>
                                        <p:attrNameLst>
                                          <p:attrName>ppt_x</p:attrName>
                                        </p:attrNameLst>
                                      </p:cBhvr>
                                      <p:tavLst>
                                        <p:tav tm="0">
                                          <p:val>
                                            <p:strVal val="0-#ppt_w/2"/>
                                          </p:val>
                                        </p:tav>
                                        <p:tav tm="100000">
                                          <p:val>
                                            <p:strVal val="#ppt_x"/>
                                          </p:val>
                                        </p:tav>
                                      </p:tavLst>
                                    </p:anim>
                                    <p:anim calcmode="lin" valueType="num">
                                      <p:cBhvr additive="base">
                                        <p:cTn id="8" dur="500" fill="hold"/>
                                        <p:tgtEl>
                                          <p:spTgt spid="7168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71683">
                                            <p:txEl>
                                              <p:pRg st="0" end="0"/>
                                            </p:txEl>
                                          </p:spTgt>
                                        </p:tgtEl>
                                        <p:attrNameLst>
                                          <p:attrName>style.visibility</p:attrName>
                                        </p:attrNameLst>
                                      </p:cBhvr>
                                      <p:to>
                                        <p:strVal val="visible"/>
                                      </p:to>
                                    </p:set>
                                    <p:anim calcmode="lin" valueType="num">
                                      <p:cBhvr additive="base">
                                        <p:cTn id="13" dur="500" fill="hold"/>
                                        <p:tgtEl>
                                          <p:spTgt spid="7168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683">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1683">
                                            <p:txEl>
                                              <p:pRg st="1" end="1"/>
                                            </p:txEl>
                                          </p:spTgt>
                                        </p:tgtEl>
                                        <p:attrNameLst>
                                          <p:attrName>style.visibility</p:attrName>
                                        </p:attrNameLst>
                                      </p:cBhvr>
                                      <p:to>
                                        <p:strVal val="visible"/>
                                      </p:to>
                                    </p:set>
                                    <p:anim calcmode="lin" valueType="num">
                                      <p:cBhvr additive="base">
                                        <p:cTn id="19" dur="500" fill="hold"/>
                                        <p:tgtEl>
                                          <p:spTgt spid="7168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683">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71683">
                                            <p:txEl>
                                              <p:pRg st="2" end="2"/>
                                            </p:txEl>
                                          </p:spTgt>
                                        </p:tgtEl>
                                        <p:attrNameLst>
                                          <p:attrName>style.visibility</p:attrName>
                                        </p:attrNameLst>
                                      </p:cBhvr>
                                      <p:to>
                                        <p:strVal val="visible"/>
                                      </p:to>
                                    </p:set>
                                    <p:anim calcmode="lin" valueType="num">
                                      <p:cBhvr additive="base">
                                        <p:cTn id="25" dur="500" fill="hold"/>
                                        <p:tgtEl>
                                          <p:spTgt spid="7168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683">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71683">
                                            <p:txEl>
                                              <p:pRg st="3" end="3"/>
                                            </p:txEl>
                                          </p:spTgt>
                                        </p:tgtEl>
                                        <p:attrNameLst>
                                          <p:attrName>style.visibility</p:attrName>
                                        </p:attrNameLst>
                                      </p:cBhvr>
                                      <p:to>
                                        <p:strVal val="visible"/>
                                      </p:to>
                                    </p:set>
                                    <p:anim calcmode="lin" valueType="num">
                                      <p:cBhvr additive="base">
                                        <p:cTn id="31" dur="500" fill="hold"/>
                                        <p:tgtEl>
                                          <p:spTgt spid="7168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683">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71683">
                                            <p:txEl>
                                              <p:pRg st="4" end="4"/>
                                            </p:txEl>
                                          </p:spTgt>
                                        </p:tgtEl>
                                        <p:attrNameLst>
                                          <p:attrName>style.visibility</p:attrName>
                                        </p:attrNameLst>
                                      </p:cBhvr>
                                      <p:to>
                                        <p:strVal val="visible"/>
                                      </p:to>
                                    </p:set>
                                    <p:anim calcmode="lin" valueType="num">
                                      <p:cBhvr additive="base">
                                        <p:cTn id="37" dur="500" fill="hold"/>
                                        <p:tgtEl>
                                          <p:spTgt spid="7168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683">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71683">
                                            <p:txEl>
                                              <p:pRg st="5" end="5"/>
                                            </p:txEl>
                                          </p:spTgt>
                                        </p:tgtEl>
                                        <p:attrNameLst>
                                          <p:attrName>style.visibility</p:attrName>
                                        </p:attrNameLst>
                                      </p:cBhvr>
                                      <p:to>
                                        <p:strVal val="visible"/>
                                      </p:to>
                                    </p:set>
                                    <p:anim calcmode="lin" valueType="num">
                                      <p:cBhvr additive="base">
                                        <p:cTn id="43" dur="500" fill="hold"/>
                                        <p:tgtEl>
                                          <p:spTgt spid="7168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1683">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utoUpdateAnimBg="0"/>
      <p:bldP spid="7168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defRPr/>
            </a:pPr>
            <a:r>
              <a:rPr lang="en-US"/>
              <a:t>Prosecute Your Case</a:t>
            </a:r>
          </a:p>
        </p:txBody>
      </p:sp>
      <p:sp>
        <p:nvSpPr>
          <p:cNvPr id="28675" name="Rectangle 3"/>
          <p:cNvSpPr>
            <a:spLocks noGrp="1" noChangeArrowheads="1"/>
          </p:cNvSpPr>
          <p:nvPr>
            <p:ph type="body" idx="1"/>
          </p:nvPr>
        </p:nvSpPr>
        <p:spPr/>
        <p:txBody>
          <a:bodyPr/>
          <a:lstStyle/>
          <a:p>
            <a:pPr>
              <a:defRPr/>
            </a:pPr>
            <a:r>
              <a:rPr lang="en-US" sz="2800"/>
              <a:t>All Successful Cases are Prosecuted</a:t>
            </a:r>
          </a:p>
          <a:p>
            <a:pPr>
              <a:defRPr/>
            </a:pPr>
            <a:r>
              <a:rPr lang="en-US" sz="2800"/>
              <a:t>The Side with the Burden Should Proclaim It</a:t>
            </a:r>
          </a:p>
          <a:p>
            <a:pPr>
              <a:defRPr/>
            </a:pPr>
            <a:r>
              <a:rPr lang="en-US" sz="2800"/>
              <a:t>The Other Side Should Assume the Burden and Move Forward</a:t>
            </a:r>
          </a:p>
          <a:p>
            <a:pPr>
              <a:defRPr/>
            </a:pPr>
            <a:r>
              <a:rPr lang="en-US" sz="2800"/>
              <a:t>Even in a Criminal Case, the Defense Can Promise to Prove that the D is Not Guilty</a:t>
            </a:r>
          </a:p>
          <a:p>
            <a:pPr>
              <a:defRPr/>
            </a:pPr>
            <a:r>
              <a:rPr lang="en-US" sz="2800"/>
              <a:t>The Burden Does Not Shift Because You Make a Statement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 fill="hold"/>
                                        <p:tgtEl>
                                          <p:spTgt spid="28674"/>
                                        </p:tgtEl>
                                        <p:attrNameLst>
                                          <p:attrName>ppt_x</p:attrName>
                                        </p:attrNameLst>
                                      </p:cBhvr>
                                      <p:tavLst>
                                        <p:tav tm="0">
                                          <p:val>
                                            <p:strVal val="0-#ppt_w/2"/>
                                          </p:val>
                                        </p:tav>
                                        <p:tav tm="100000">
                                          <p:val>
                                            <p:strVal val="#ppt_x"/>
                                          </p:val>
                                        </p:tav>
                                      </p:tavLst>
                                    </p:anim>
                                    <p:anim calcmode="lin" valueType="num">
                                      <p:cBhvr additive="base">
                                        <p:cTn id="8" dur="500" fill="hold"/>
                                        <p:tgtEl>
                                          <p:spTgt spid="2867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8675">
                                            <p:txEl>
                                              <p:pRg st="0" end="0"/>
                                            </p:txEl>
                                          </p:spTgt>
                                        </p:tgtEl>
                                        <p:attrNameLst>
                                          <p:attrName>style.visibility</p:attrName>
                                        </p:attrNameLst>
                                      </p:cBhvr>
                                      <p:to>
                                        <p:strVal val="visible"/>
                                      </p:to>
                                    </p:set>
                                    <p:anim calcmode="lin" valueType="num">
                                      <p:cBhvr additive="base">
                                        <p:cTn id="13"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8675">
                                            <p:txEl>
                                              <p:pRg st="1" end="1"/>
                                            </p:txEl>
                                          </p:spTgt>
                                        </p:tgtEl>
                                        <p:attrNameLst>
                                          <p:attrName>style.visibility</p:attrName>
                                        </p:attrNameLst>
                                      </p:cBhvr>
                                      <p:to>
                                        <p:strVal val="visible"/>
                                      </p:to>
                                    </p:set>
                                    <p:anim calcmode="lin" valueType="num">
                                      <p:cBhvr additive="base">
                                        <p:cTn id="19"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8675">
                                            <p:txEl>
                                              <p:pRg st="2" end="2"/>
                                            </p:txEl>
                                          </p:spTgt>
                                        </p:tgtEl>
                                        <p:attrNameLst>
                                          <p:attrName>style.visibility</p:attrName>
                                        </p:attrNameLst>
                                      </p:cBhvr>
                                      <p:to>
                                        <p:strVal val="visible"/>
                                      </p:to>
                                    </p:set>
                                    <p:anim calcmode="lin" valueType="num">
                                      <p:cBhvr additive="base">
                                        <p:cTn id="25"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5">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8675">
                                            <p:txEl>
                                              <p:pRg st="3" end="3"/>
                                            </p:txEl>
                                          </p:spTgt>
                                        </p:tgtEl>
                                        <p:attrNameLst>
                                          <p:attrName>style.visibility</p:attrName>
                                        </p:attrNameLst>
                                      </p:cBhvr>
                                      <p:to>
                                        <p:strVal val="visible"/>
                                      </p:to>
                                    </p:set>
                                    <p:anim calcmode="lin" valueType="num">
                                      <p:cBhvr additive="base">
                                        <p:cTn id="31"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675">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28675">
                                            <p:txEl>
                                              <p:pRg st="4" end="4"/>
                                            </p:txEl>
                                          </p:spTgt>
                                        </p:tgtEl>
                                        <p:attrNameLst>
                                          <p:attrName>style.visibility</p:attrName>
                                        </p:attrNameLst>
                                      </p:cBhvr>
                                      <p:to>
                                        <p:strVal val="visible"/>
                                      </p:to>
                                    </p:set>
                                    <p:anim calcmode="lin" valueType="num">
                                      <p:cBhvr additive="base">
                                        <p:cTn id="37"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675">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defRPr/>
            </a:pPr>
            <a:r>
              <a:rPr lang="en-US"/>
              <a:t>Going First and Second</a:t>
            </a:r>
          </a:p>
        </p:txBody>
      </p:sp>
      <p:sp>
        <p:nvSpPr>
          <p:cNvPr id="28675" name="Rectangle 3"/>
          <p:cNvSpPr>
            <a:spLocks noGrp="1" noChangeArrowheads="1"/>
          </p:cNvSpPr>
          <p:nvPr>
            <p:ph type="body" idx="1"/>
          </p:nvPr>
        </p:nvSpPr>
        <p:spPr/>
        <p:txBody>
          <a:bodyPr/>
          <a:lstStyle/>
          <a:p>
            <a:pPr>
              <a:defRPr/>
            </a:pPr>
            <a:r>
              <a:rPr lang="en-US" sz="2400" smtClean="0">
                <a:ea typeface="ＭＳ Ｐゴシック" charset="-128"/>
              </a:rPr>
              <a:t>The Person Who Goes First Has the Advantage – Can Address Everything 1</a:t>
            </a:r>
            <a:r>
              <a:rPr lang="en-US" sz="2400" baseline="30000" smtClean="0">
                <a:ea typeface="ＭＳ Ｐゴシック" charset="-128"/>
              </a:rPr>
              <a:t>st</a:t>
            </a:r>
          </a:p>
          <a:p>
            <a:pPr lvl="1">
              <a:defRPr/>
            </a:pPr>
            <a:r>
              <a:rPr lang="en-US" sz="2400" smtClean="0">
                <a:ea typeface="ＭＳ Ｐゴシック" charset="-128"/>
              </a:rPr>
              <a:t>Remember that the Jury Must Hear the Explanation Before It Knows There is an Accusation</a:t>
            </a:r>
          </a:p>
          <a:p>
            <a:pPr>
              <a:defRPr/>
            </a:pPr>
            <a:r>
              <a:rPr lang="en-US" sz="2400" smtClean="0">
                <a:ea typeface="ＭＳ Ｐゴシック" charset="-128"/>
              </a:rPr>
              <a:t>The Person Who Goes Second Must Listen with Great Care and Use Omissions, Mistakes or Concessions by the One Who Goes First</a:t>
            </a:r>
          </a:p>
          <a:p>
            <a:pPr>
              <a:defRPr/>
            </a:pPr>
            <a:r>
              <a:rPr lang="en-US" sz="2400" smtClean="0">
                <a:ea typeface="ＭＳ Ｐゴシック" charset="-128"/>
              </a:rPr>
              <a:t>The Order of the Second Opening Should Never Be Dictated by the Order of the First Opening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 fill="hold"/>
                                        <p:tgtEl>
                                          <p:spTgt spid="28674"/>
                                        </p:tgtEl>
                                        <p:attrNameLst>
                                          <p:attrName>ppt_x</p:attrName>
                                        </p:attrNameLst>
                                      </p:cBhvr>
                                      <p:tavLst>
                                        <p:tav tm="0">
                                          <p:val>
                                            <p:strVal val="0-#ppt_w/2"/>
                                          </p:val>
                                        </p:tav>
                                        <p:tav tm="100000">
                                          <p:val>
                                            <p:strVal val="#ppt_x"/>
                                          </p:val>
                                        </p:tav>
                                      </p:tavLst>
                                    </p:anim>
                                    <p:anim calcmode="lin" valueType="num">
                                      <p:cBhvr additive="base">
                                        <p:cTn id="8" dur="500" fill="hold"/>
                                        <p:tgtEl>
                                          <p:spTgt spid="2867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8675">
                                            <p:txEl>
                                              <p:pRg st="0" end="0"/>
                                            </p:txEl>
                                          </p:spTgt>
                                        </p:tgtEl>
                                        <p:attrNameLst>
                                          <p:attrName>style.visibility</p:attrName>
                                        </p:attrNameLst>
                                      </p:cBhvr>
                                      <p:to>
                                        <p:strVal val="visible"/>
                                      </p:to>
                                    </p:set>
                                    <p:anim calcmode="lin" valueType="num">
                                      <p:cBhvr additive="base">
                                        <p:cTn id="13"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8675">
                                            <p:txEl>
                                              <p:pRg st="1" end="1"/>
                                            </p:txEl>
                                          </p:spTgt>
                                        </p:tgtEl>
                                        <p:attrNameLst>
                                          <p:attrName>style.visibility</p:attrName>
                                        </p:attrNameLst>
                                      </p:cBhvr>
                                      <p:to>
                                        <p:strVal val="visible"/>
                                      </p:to>
                                    </p:set>
                                    <p:anim calcmode="lin" valueType="num">
                                      <p:cBhvr additive="base">
                                        <p:cTn id="19"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8675">
                                            <p:txEl>
                                              <p:pRg st="2" end="2"/>
                                            </p:txEl>
                                          </p:spTgt>
                                        </p:tgtEl>
                                        <p:attrNameLst>
                                          <p:attrName>style.visibility</p:attrName>
                                        </p:attrNameLst>
                                      </p:cBhvr>
                                      <p:to>
                                        <p:strVal val="visible"/>
                                      </p:to>
                                    </p:set>
                                    <p:anim calcmode="lin" valueType="num">
                                      <p:cBhvr additive="base">
                                        <p:cTn id="25"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5">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8675">
                                            <p:txEl>
                                              <p:pRg st="3" end="3"/>
                                            </p:txEl>
                                          </p:spTgt>
                                        </p:tgtEl>
                                        <p:attrNameLst>
                                          <p:attrName>style.visibility</p:attrName>
                                        </p:attrNameLst>
                                      </p:cBhvr>
                                      <p:to>
                                        <p:strVal val="visible"/>
                                      </p:to>
                                    </p:set>
                                    <p:anim calcmode="lin" valueType="num">
                                      <p:cBhvr additive="base">
                                        <p:cTn id="31"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675">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04800" y="533400"/>
            <a:ext cx="7467600" cy="1143000"/>
          </a:xfrm>
        </p:spPr>
        <p:txBody>
          <a:bodyPr/>
          <a:lstStyle/>
          <a:p>
            <a:pPr>
              <a:defRPr/>
            </a:pPr>
            <a:r>
              <a:rPr lang="en-US"/>
              <a:t>THE KEY: THE RIGHT THEME</a:t>
            </a:r>
          </a:p>
        </p:txBody>
      </p:sp>
      <p:sp>
        <p:nvSpPr>
          <p:cNvPr id="28675" name="Rectangle 3"/>
          <p:cNvSpPr>
            <a:spLocks noGrp="1" noChangeArrowheads="1"/>
          </p:cNvSpPr>
          <p:nvPr>
            <p:ph type="body" idx="1"/>
          </p:nvPr>
        </p:nvSpPr>
        <p:spPr/>
        <p:txBody>
          <a:bodyPr/>
          <a:lstStyle/>
          <a:p>
            <a:pPr>
              <a:defRPr/>
            </a:pPr>
            <a:r>
              <a:rPr lang="en-US" sz="2400"/>
              <a:t>The Most Important Task of the Advocate is Choosing the Right Theme</a:t>
            </a:r>
          </a:p>
          <a:p>
            <a:pPr>
              <a:defRPr/>
            </a:pPr>
            <a:r>
              <a:rPr lang="en-US" sz="2400"/>
              <a:t>To Choose the Theme, You Must Account for all Facts</a:t>
            </a:r>
          </a:p>
          <a:p>
            <a:pPr>
              <a:defRPr/>
            </a:pPr>
            <a:r>
              <a:rPr lang="en-US" sz="2400"/>
              <a:t>What are the Facts?</a:t>
            </a:r>
          </a:p>
          <a:p>
            <a:pPr>
              <a:defRPr/>
            </a:pPr>
            <a:r>
              <a:rPr lang="en-US" sz="2400"/>
              <a:t>They Are What the Jury Will Believe at the End!</a:t>
            </a:r>
          </a:p>
          <a:p>
            <a:pPr>
              <a:defRPr/>
            </a:pPr>
            <a:r>
              <a:rPr lang="en-US" sz="2400"/>
              <a:t>You Must Decide What at the Beginning What They Will Believe, Not What You Hope or Wish They Will Believe</a:t>
            </a:r>
          </a:p>
          <a:p>
            <a:pPr>
              <a:defRPr/>
            </a:pPr>
            <a:r>
              <a:rPr lang="en-US" sz="2400"/>
              <a:t>This is Also the Most Difficult Task for an Advocate</a:t>
            </a:r>
          </a:p>
          <a:p>
            <a:pPr>
              <a:defRPr/>
            </a:pPr>
            <a:r>
              <a:rPr lang="en-US" sz="2400"/>
              <a:t>Requires Cold, Hard Judgment and </a:t>
            </a:r>
            <a:r>
              <a:rPr lang="en-US" sz="2400" b="1" i="1"/>
              <a:t>RELIANCE ON THE RULES AND LAWS OF PROBABILITY</a:t>
            </a:r>
            <a:endParaRPr lang="en-US" sz="240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 fill="hold"/>
                                        <p:tgtEl>
                                          <p:spTgt spid="28674"/>
                                        </p:tgtEl>
                                        <p:attrNameLst>
                                          <p:attrName>ppt_x</p:attrName>
                                        </p:attrNameLst>
                                      </p:cBhvr>
                                      <p:tavLst>
                                        <p:tav tm="0">
                                          <p:val>
                                            <p:strVal val="0-#ppt_w/2"/>
                                          </p:val>
                                        </p:tav>
                                        <p:tav tm="100000">
                                          <p:val>
                                            <p:strVal val="#ppt_x"/>
                                          </p:val>
                                        </p:tav>
                                      </p:tavLst>
                                    </p:anim>
                                    <p:anim calcmode="lin" valueType="num">
                                      <p:cBhvr additive="base">
                                        <p:cTn id="8" dur="500" fill="hold"/>
                                        <p:tgtEl>
                                          <p:spTgt spid="2867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8675">
                                            <p:txEl>
                                              <p:pRg st="0" end="0"/>
                                            </p:txEl>
                                          </p:spTgt>
                                        </p:tgtEl>
                                        <p:attrNameLst>
                                          <p:attrName>style.visibility</p:attrName>
                                        </p:attrNameLst>
                                      </p:cBhvr>
                                      <p:to>
                                        <p:strVal val="visible"/>
                                      </p:to>
                                    </p:set>
                                    <p:anim calcmode="lin" valueType="num">
                                      <p:cBhvr additive="base">
                                        <p:cTn id="13"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8675">
                                            <p:txEl>
                                              <p:pRg st="1" end="1"/>
                                            </p:txEl>
                                          </p:spTgt>
                                        </p:tgtEl>
                                        <p:attrNameLst>
                                          <p:attrName>style.visibility</p:attrName>
                                        </p:attrNameLst>
                                      </p:cBhvr>
                                      <p:to>
                                        <p:strVal val="visible"/>
                                      </p:to>
                                    </p:set>
                                    <p:anim calcmode="lin" valueType="num">
                                      <p:cBhvr additive="base">
                                        <p:cTn id="19"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8675">
                                            <p:txEl>
                                              <p:pRg st="2" end="2"/>
                                            </p:txEl>
                                          </p:spTgt>
                                        </p:tgtEl>
                                        <p:attrNameLst>
                                          <p:attrName>style.visibility</p:attrName>
                                        </p:attrNameLst>
                                      </p:cBhvr>
                                      <p:to>
                                        <p:strVal val="visible"/>
                                      </p:to>
                                    </p:set>
                                    <p:anim calcmode="lin" valueType="num">
                                      <p:cBhvr additive="base">
                                        <p:cTn id="25"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5">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8675">
                                            <p:txEl>
                                              <p:pRg st="3" end="3"/>
                                            </p:txEl>
                                          </p:spTgt>
                                        </p:tgtEl>
                                        <p:attrNameLst>
                                          <p:attrName>style.visibility</p:attrName>
                                        </p:attrNameLst>
                                      </p:cBhvr>
                                      <p:to>
                                        <p:strVal val="visible"/>
                                      </p:to>
                                    </p:set>
                                    <p:anim calcmode="lin" valueType="num">
                                      <p:cBhvr additive="base">
                                        <p:cTn id="31"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675">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28675">
                                            <p:txEl>
                                              <p:pRg st="4" end="4"/>
                                            </p:txEl>
                                          </p:spTgt>
                                        </p:tgtEl>
                                        <p:attrNameLst>
                                          <p:attrName>style.visibility</p:attrName>
                                        </p:attrNameLst>
                                      </p:cBhvr>
                                      <p:to>
                                        <p:strVal val="visible"/>
                                      </p:to>
                                    </p:set>
                                    <p:anim calcmode="lin" valueType="num">
                                      <p:cBhvr additive="base">
                                        <p:cTn id="37"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675">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28675">
                                            <p:txEl>
                                              <p:pRg st="5" end="5"/>
                                            </p:txEl>
                                          </p:spTgt>
                                        </p:tgtEl>
                                        <p:attrNameLst>
                                          <p:attrName>style.visibility</p:attrName>
                                        </p:attrNameLst>
                                      </p:cBhvr>
                                      <p:to>
                                        <p:strVal val="visible"/>
                                      </p:to>
                                    </p:set>
                                    <p:anim calcmode="lin" valueType="num">
                                      <p:cBhvr additive="base">
                                        <p:cTn id="43"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8675">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28675">
                                            <p:txEl>
                                              <p:pRg st="6" end="6"/>
                                            </p:txEl>
                                          </p:spTgt>
                                        </p:tgtEl>
                                        <p:attrNameLst>
                                          <p:attrName>style.visibility</p:attrName>
                                        </p:attrNameLst>
                                      </p:cBhvr>
                                      <p:to>
                                        <p:strVal val="visible"/>
                                      </p:to>
                                    </p:set>
                                    <p:anim calcmode="lin" valueType="num">
                                      <p:cBhvr additive="base">
                                        <p:cTn id="49" dur="500" fill="hold"/>
                                        <p:tgtEl>
                                          <p:spTgt spid="28675">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8675">
                                            <p:txEl>
                                              <p:pRg st="6" end="6"/>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sz="4000"/>
              <a:t>4 Ways of Dealing with Bad Stuff</a:t>
            </a:r>
          </a:p>
        </p:txBody>
      </p:sp>
      <p:sp>
        <p:nvSpPr>
          <p:cNvPr id="31747" name="Rectangle 3"/>
          <p:cNvSpPr>
            <a:spLocks noGrp="1" noChangeArrowheads="1"/>
          </p:cNvSpPr>
          <p:nvPr>
            <p:ph type="body" idx="1"/>
          </p:nvPr>
        </p:nvSpPr>
        <p:spPr/>
        <p:txBody>
          <a:bodyPr/>
          <a:lstStyle/>
          <a:p>
            <a:pPr>
              <a:defRPr/>
            </a:pPr>
            <a:r>
              <a:rPr lang="en-US" sz="3600" smtClean="0">
                <a:ea typeface="ＭＳ Ｐゴシック" charset="-128"/>
              </a:rPr>
              <a:t>Lie about it – suicidal</a:t>
            </a:r>
          </a:p>
          <a:p>
            <a:pPr>
              <a:defRPr/>
            </a:pPr>
            <a:r>
              <a:rPr lang="en-US" sz="3600" smtClean="0">
                <a:ea typeface="ＭＳ Ｐゴシック" charset="-128"/>
              </a:rPr>
              <a:t>Ignore it – open yourself to charge of half-truths</a:t>
            </a:r>
          </a:p>
          <a:p>
            <a:pPr>
              <a:defRPr/>
            </a:pPr>
            <a:r>
              <a:rPr lang="en-US" sz="3600" smtClean="0">
                <a:ea typeface="ＭＳ Ｐゴシック" charset="-128"/>
              </a:rPr>
              <a:t>Admit it – identifies it as a weakness</a:t>
            </a:r>
          </a:p>
          <a:p>
            <a:pPr>
              <a:defRPr/>
            </a:pPr>
            <a:r>
              <a:rPr lang="en-US" sz="3600" smtClean="0">
                <a:ea typeface="ＭＳ Ｐゴシック" charset="-128"/>
              </a:rPr>
              <a:t>Make it fit your theme as much as possible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0-#ppt_w/2"/>
                                          </p:val>
                                        </p:tav>
                                        <p:tav tm="100000">
                                          <p:val>
                                            <p:strVal val="#ppt_x"/>
                                          </p:val>
                                        </p:tav>
                                      </p:tavLst>
                                    </p:anim>
                                    <p:anim calcmode="lin" valueType="num">
                                      <p:cBhvr additive="base">
                                        <p:cTn id="8" dur="500" fill="hold"/>
                                        <p:tgtEl>
                                          <p:spTgt spid="3174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1747">
                                            <p:txEl>
                                              <p:pRg st="0" end="0"/>
                                            </p:txEl>
                                          </p:spTgt>
                                        </p:tgtEl>
                                        <p:attrNameLst>
                                          <p:attrName>style.visibility</p:attrName>
                                        </p:attrNameLst>
                                      </p:cBhvr>
                                      <p:to>
                                        <p:strVal val="visible"/>
                                      </p:to>
                                    </p:set>
                                    <p:anim calcmode="lin" valueType="num">
                                      <p:cBhvr additive="base">
                                        <p:cTn id="13"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1747">
                                            <p:txEl>
                                              <p:pRg st="1" end="1"/>
                                            </p:txEl>
                                          </p:spTgt>
                                        </p:tgtEl>
                                        <p:attrNameLst>
                                          <p:attrName>style.visibility</p:attrName>
                                        </p:attrNameLst>
                                      </p:cBhvr>
                                      <p:to>
                                        <p:strVal val="visible"/>
                                      </p:to>
                                    </p:set>
                                    <p:anim calcmode="lin" valueType="num">
                                      <p:cBhvr additive="base">
                                        <p:cTn id="19"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1747">
                                            <p:txEl>
                                              <p:pRg st="2" end="2"/>
                                            </p:txEl>
                                          </p:spTgt>
                                        </p:tgtEl>
                                        <p:attrNameLst>
                                          <p:attrName>style.visibility</p:attrName>
                                        </p:attrNameLst>
                                      </p:cBhvr>
                                      <p:to>
                                        <p:strVal val="visible"/>
                                      </p:to>
                                    </p:set>
                                    <p:anim calcmode="lin" valueType="num">
                                      <p:cBhvr additive="base">
                                        <p:cTn id="25"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1747">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1747">
                                            <p:txEl>
                                              <p:pRg st="3" end="3"/>
                                            </p:txEl>
                                          </p:spTgt>
                                        </p:tgtEl>
                                        <p:attrNameLst>
                                          <p:attrName>style.visibility</p:attrName>
                                        </p:attrNameLst>
                                      </p:cBhvr>
                                      <p:to>
                                        <p:strVal val="visible"/>
                                      </p:to>
                                    </p:set>
                                    <p:anim calcmode="lin" valueType="num">
                                      <p:cBhvr additive="base">
                                        <p:cTn id="31" dur="500" fill="hold"/>
                                        <p:tgtEl>
                                          <p:spTgt spid="3174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1747">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p:txBody>
          <a:bodyPr/>
          <a:lstStyle/>
          <a:p>
            <a:pPr>
              <a:defRPr/>
            </a:pPr>
            <a:r>
              <a:rPr lang="en-US" smtClean="0">
                <a:ea typeface="ＭＳ Ｐゴシック" charset="-128"/>
              </a:rPr>
              <a:t>Don</a:t>
            </a:r>
            <a:r>
              <a:rPr lang="en-US" altLang="en-US" smtClean="0">
                <a:ea typeface="ＭＳ Ｐゴシック" charset="-128"/>
              </a:rPr>
              <a:t>’</a:t>
            </a:r>
            <a:r>
              <a:rPr lang="en-US" smtClean="0">
                <a:ea typeface="ＭＳ Ｐゴシック" charset="-128"/>
              </a:rPr>
              <a:t>t Tell the Jury that an Opening is Not Evidence</a:t>
            </a:r>
          </a:p>
          <a:p>
            <a:pPr>
              <a:defRPr/>
            </a:pPr>
            <a:r>
              <a:rPr lang="en-US" smtClean="0">
                <a:ea typeface="ＭＳ Ｐゴシック" charset="-128"/>
              </a:rPr>
              <a:t>Don</a:t>
            </a:r>
            <a:r>
              <a:rPr lang="en-US" altLang="en-US" smtClean="0">
                <a:ea typeface="ＭＳ Ｐゴシック" charset="-128"/>
              </a:rPr>
              <a:t>’</a:t>
            </a:r>
            <a:r>
              <a:rPr lang="en-US" smtClean="0">
                <a:ea typeface="ＭＳ Ｐゴシック" charset="-128"/>
              </a:rPr>
              <a:t>t Waste Time Describing How the Trial Will Proceed</a:t>
            </a:r>
          </a:p>
          <a:p>
            <a:pPr>
              <a:defRPr/>
            </a:pPr>
            <a:r>
              <a:rPr lang="en-US" smtClean="0">
                <a:ea typeface="ＭＳ Ｐゴシック" charset="-128"/>
              </a:rPr>
              <a:t>If You are Concerned that the Jury May not Understand the Trial Process, Ask the Judge to Instruct Jurors </a:t>
            </a:r>
            <a:r>
              <a:rPr lang="en-US" b="1" smtClean="0">
                <a:ea typeface="ＭＳ Ｐゴシック" charset="-128"/>
              </a:rPr>
              <a:t>Before You Open</a:t>
            </a:r>
            <a:endParaRPr lang="en-US" smtClean="0">
              <a:ea typeface="ＭＳ Ｐゴシック" charset="-128"/>
            </a:endParaRPr>
          </a:p>
        </p:txBody>
      </p:sp>
      <p:sp>
        <p:nvSpPr>
          <p:cNvPr id="2" name="Title 1"/>
          <p:cNvSpPr>
            <a:spLocks noGrp="1"/>
          </p:cNvSpPr>
          <p:nvPr>
            <p:ph type="title"/>
          </p:nvPr>
        </p:nvSpPr>
        <p:spPr/>
        <p:txBody>
          <a:bodyPr/>
          <a:lstStyle/>
          <a:p>
            <a:pPr>
              <a:defRPr/>
            </a:pPr>
            <a:r>
              <a:rPr lang="en-US" dirty="0" smtClean="0"/>
              <a:t>Do Not Wind-Up</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defRPr/>
            </a:pPr>
            <a:r>
              <a:rPr lang="en-US" smtClean="0">
                <a:ea typeface="ＭＳ Ｐゴシック" charset="-128"/>
              </a:rPr>
              <a:t>Don</a:t>
            </a:r>
            <a:r>
              <a:rPr lang="ja-JP" altLang="en-US" smtClean="0">
                <a:ea typeface="ＭＳ Ｐゴシック" charset="-128"/>
              </a:rPr>
              <a:t>’</a:t>
            </a:r>
            <a:r>
              <a:rPr lang="en-US" altLang="ja-JP" smtClean="0">
                <a:ea typeface="ＭＳ Ｐゴシック" charset="-128"/>
              </a:rPr>
              <a:t>t Read Your Opening</a:t>
            </a:r>
            <a:endParaRPr lang="en-US" smtClean="0">
              <a:ea typeface="ＭＳ Ｐゴシック" charset="-128"/>
            </a:endParaRPr>
          </a:p>
        </p:txBody>
      </p:sp>
      <p:sp>
        <p:nvSpPr>
          <p:cNvPr id="30723" name="Rectangle 3"/>
          <p:cNvSpPr>
            <a:spLocks noGrp="1" noChangeArrowheads="1"/>
          </p:cNvSpPr>
          <p:nvPr>
            <p:ph type="body" idx="1"/>
          </p:nvPr>
        </p:nvSpPr>
        <p:spPr/>
        <p:txBody>
          <a:bodyPr/>
          <a:lstStyle/>
          <a:p>
            <a:pPr>
              <a:defRPr/>
            </a:pPr>
            <a:r>
              <a:rPr lang="en-US" sz="3600"/>
              <a:t>Boring</a:t>
            </a:r>
          </a:p>
          <a:p>
            <a:pPr>
              <a:defRPr/>
            </a:pPr>
            <a:r>
              <a:rPr lang="en-US" sz="3600"/>
              <a:t>Does Not Establish Credibility</a:t>
            </a:r>
          </a:p>
          <a:p>
            <a:pPr>
              <a:defRPr/>
            </a:pPr>
            <a:r>
              <a:rPr lang="en-US" sz="3600"/>
              <a:t>Lose Eye Contact</a:t>
            </a:r>
          </a:p>
          <a:p>
            <a:pPr>
              <a:defRPr/>
            </a:pPr>
            <a:r>
              <a:rPr lang="en-US" sz="3600"/>
              <a:t>Judge May Restrict Your Time or Tell You not to Open on a Point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 calcmode="lin" valueType="num">
                                      <p:cBhvr additive="base">
                                        <p:cTn id="7" dur="500" fill="hold"/>
                                        <p:tgtEl>
                                          <p:spTgt spid="30722"/>
                                        </p:tgtEl>
                                        <p:attrNameLst>
                                          <p:attrName>ppt_x</p:attrName>
                                        </p:attrNameLst>
                                      </p:cBhvr>
                                      <p:tavLst>
                                        <p:tav tm="0">
                                          <p:val>
                                            <p:strVal val="0-#ppt_w/2"/>
                                          </p:val>
                                        </p:tav>
                                        <p:tav tm="100000">
                                          <p:val>
                                            <p:strVal val="#ppt_x"/>
                                          </p:val>
                                        </p:tav>
                                      </p:tavLst>
                                    </p:anim>
                                    <p:anim calcmode="lin" valueType="num">
                                      <p:cBhvr additive="base">
                                        <p:cTn id="8" dur="500" fill="hold"/>
                                        <p:tgtEl>
                                          <p:spTgt spid="3072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0723">
                                            <p:txEl>
                                              <p:pRg st="0" end="0"/>
                                            </p:txEl>
                                          </p:spTgt>
                                        </p:tgtEl>
                                        <p:attrNameLst>
                                          <p:attrName>style.visibility</p:attrName>
                                        </p:attrNameLst>
                                      </p:cBhvr>
                                      <p:to>
                                        <p:strVal val="visible"/>
                                      </p:to>
                                    </p:set>
                                    <p:anim calcmode="lin" valueType="num">
                                      <p:cBhvr additive="base">
                                        <p:cTn id="13"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0723">
                                            <p:txEl>
                                              <p:pRg st="1" end="1"/>
                                            </p:txEl>
                                          </p:spTgt>
                                        </p:tgtEl>
                                        <p:attrNameLst>
                                          <p:attrName>style.visibility</p:attrName>
                                        </p:attrNameLst>
                                      </p:cBhvr>
                                      <p:to>
                                        <p:strVal val="visible"/>
                                      </p:to>
                                    </p:set>
                                    <p:anim calcmode="lin" valueType="num">
                                      <p:cBhvr additive="base">
                                        <p:cTn id="19"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0723">
                                            <p:txEl>
                                              <p:pRg st="2" end="2"/>
                                            </p:txEl>
                                          </p:spTgt>
                                        </p:tgtEl>
                                        <p:attrNameLst>
                                          <p:attrName>style.visibility</p:attrName>
                                        </p:attrNameLst>
                                      </p:cBhvr>
                                      <p:to>
                                        <p:strVal val="visible"/>
                                      </p:to>
                                    </p:set>
                                    <p:anim calcmode="lin" valueType="num">
                                      <p:cBhvr additive="base">
                                        <p:cTn id="25"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23">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0723">
                                            <p:txEl>
                                              <p:pRg st="3" end="3"/>
                                            </p:txEl>
                                          </p:spTgt>
                                        </p:tgtEl>
                                        <p:attrNameLst>
                                          <p:attrName>style.visibility</p:attrName>
                                        </p:attrNameLst>
                                      </p:cBhvr>
                                      <p:to>
                                        <p:strVal val="visible"/>
                                      </p:to>
                                    </p:set>
                                    <p:anim calcmode="lin" valueType="num">
                                      <p:cBhvr additive="base">
                                        <p:cTn id="31" dur="500" fill="hold"/>
                                        <p:tgtEl>
                                          <p:spTgt spid="3072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0723">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defRPr/>
            </a:pPr>
            <a:r>
              <a:rPr lang="en-US"/>
              <a:t>Some Dos</a:t>
            </a:r>
          </a:p>
        </p:txBody>
      </p:sp>
      <p:sp>
        <p:nvSpPr>
          <p:cNvPr id="34819" name="Rectangle 3"/>
          <p:cNvSpPr>
            <a:spLocks noGrp="1" noChangeArrowheads="1"/>
          </p:cNvSpPr>
          <p:nvPr>
            <p:ph type="body" idx="1"/>
          </p:nvPr>
        </p:nvSpPr>
        <p:spPr/>
        <p:txBody>
          <a:bodyPr/>
          <a:lstStyle/>
          <a:p>
            <a:pPr>
              <a:defRPr/>
            </a:pPr>
            <a:r>
              <a:rPr lang="en-US" sz="3600"/>
              <a:t>Notes are Fine</a:t>
            </a:r>
          </a:p>
          <a:p>
            <a:pPr>
              <a:defRPr/>
            </a:pPr>
            <a:r>
              <a:rPr lang="en-US" sz="3600"/>
              <a:t>Where to Stand in the Courtroom?</a:t>
            </a:r>
          </a:p>
          <a:p>
            <a:pPr>
              <a:defRPr/>
            </a:pPr>
            <a:r>
              <a:rPr lang="en-US" sz="3600"/>
              <a:t>Use Pauses, Steps and Voice for Emphasis</a:t>
            </a:r>
          </a:p>
          <a:p>
            <a:pPr>
              <a:defRPr/>
            </a:pPr>
            <a:r>
              <a:rPr lang="en-US" sz="3600"/>
              <a:t>Use Exhibits if Permitted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0-#ppt_w/2"/>
                                          </p:val>
                                        </p:tav>
                                        <p:tav tm="100000">
                                          <p:val>
                                            <p:strVal val="#ppt_x"/>
                                          </p:val>
                                        </p:tav>
                                      </p:tavLst>
                                    </p:anim>
                                    <p:anim calcmode="lin" valueType="num">
                                      <p:cBhvr additive="base">
                                        <p:cTn id="8" dur="500" fill="hold"/>
                                        <p:tgtEl>
                                          <p:spTgt spid="3481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4819">
                                            <p:txEl>
                                              <p:pRg st="0" end="0"/>
                                            </p:txEl>
                                          </p:spTgt>
                                        </p:tgtEl>
                                        <p:attrNameLst>
                                          <p:attrName>style.visibility</p:attrName>
                                        </p:attrNameLst>
                                      </p:cBhvr>
                                      <p:to>
                                        <p:strVal val="visible"/>
                                      </p:to>
                                    </p:set>
                                    <p:anim calcmode="lin" valueType="num">
                                      <p:cBhvr additive="base">
                                        <p:cTn id="13"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1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4819">
                                            <p:txEl>
                                              <p:pRg st="1" end="1"/>
                                            </p:txEl>
                                          </p:spTgt>
                                        </p:tgtEl>
                                        <p:attrNameLst>
                                          <p:attrName>style.visibility</p:attrName>
                                        </p:attrNameLst>
                                      </p:cBhvr>
                                      <p:to>
                                        <p:strVal val="visible"/>
                                      </p:to>
                                    </p:set>
                                    <p:anim calcmode="lin" valueType="num">
                                      <p:cBhvr additive="base">
                                        <p:cTn id="19"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4819">
                                            <p:txEl>
                                              <p:pRg st="2" end="2"/>
                                            </p:txEl>
                                          </p:spTgt>
                                        </p:tgtEl>
                                        <p:attrNameLst>
                                          <p:attrName>style.visibility</p:attrName>
                                        </p:attrNameLst>
                                      </p:cBhvr>
                                      <p:to>
                                        <p:strVal val="visible"/>
                                      </p:to>
                                    </p:set>
                                    <p:anim calcmode="lin" valueType="num">
                                      <p:cBhvr additive="base">
                                        <p:cTn id="25"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481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4819">
                                            <p:txEl>
                                              <p:pRg st="3" end="3"/>
                                            </p:txEl>
                                          </p:spTgt>
                                        </p:tgtEl>
                                        <p:attrNameLst>
                                          <p:attrName>style.visibility</p:attrName>
                                        </p:attrNameLst>
                                      </p:cBhvr>
                                      <p:to>
                                        <p:strVal val="visible"/>
                                      </p:to>
                                    </p:set>
                                    <p:anim calcmode="lin" valueType="num">
                                      <p:cBhvr additive="base">
                                        <p:cTn id="31" dur="500" fill="hold"/>
                                        <p:tgtEl>
                                          <p:spTgt spid="3481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481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P spid="3481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defRPr/>
            </a:pPr>
            <a:r>
              <a:rPr lang="en-US"/>
              <a:t>Exhibits Span the Spectrum</a:t>
            </a:r>
          </a:p>
        </p:txBody>
      </p:sp>
      <p:sp>
        <p:nvSpPr>
          <p:cNvPr id="78851" name="Rectangle 3"/>
          <p:cNvSpPr>
            <a:spLocks noGrp="1" noChangeArrowheads="1"/>
          </p:cNvSpPr>
          <p:nvPr>
            <p:ph type="body" idx="1"/>
          </p:nvPr>
        </p:nvSpPr>
        <p:spPr/>
        <p:txBody>
          <a:bodyPr/>
          <a:lstStyle/>
          <a:p>
            <a:pPr>
              <a:lnSpc>
                <a:spcPct val="80000"/>
              </a:lnSpc>
              <a:buFontTx/>
              <a:buNone/>
              <a:defRPr/>
            </a:pPr>
            <a:r>
              <a:rPr lang="en-US" sz="2800" smtClean="0">
                <a:ea typeface="ＭＳ Ｐゴシック" charset="-128"/>
              </a:rPr>
              <a:t>Exhibits and demonstrative aids—</a:t>
            </a:r>
          </a:p>
          <a:p>
            <a:pPr>
              <a:lnSpc>
                <a:spcPct val="80000"/>
              </a:lnSpc>
              <a:defRPr/>
            </a:pPr>
            <a:r>
              <a:rPr lang="en-US" sz="2800" smtClean="0">
                <a:ea typeface="ＭＳ Ｐゴシック" charset="-128"/>
              </a:rPr>
              <a:t>Video, power point, visual presenter, digital 	documents</a:t>
            </a:r>
          </a:p>
          <a:p>
            <a:pPr>
              <a:lnSpc>
                <a:spcPct val="80000"/>
              </a:lnSpc>
              <a:defRPr/>
            </a:pPr>
            <a:r>
              <a:rPr lang="en-US" sz="2800" smtClean="0">
                <a:ea typeface="ＭＳ Ｐゴシック" charset="-128"/>
              </a:rPr>
              <a:t>Active media--flip chart, black board, etc.</a:t>
            </a:r>
          </a:p>
          <a:p>
            <a:pPr>
              <a:lnSpc>
                <a:spcPct val="80000"/>
              </a:lnSpc>
              <a:defRPr/>
            </a:pPr>
            <a:r>
              <a:rPr lang="en-US" sz="2800" smtClean="0">
                <a:ea typeface="ＭＳ Ｐゴシック" charset="-128"/>
              </a:rPr>
              <a:t>Actual  objects--heart valve, implants, pills, road 	signs, prosthesis, contracts, receipts, etc.</a:t>
            </a:r>
          </a:p>
          <a:p>
            <a:pPr>
              <a:lnSpc>
                <a:spcPct val="80000"/>
              </a:lnSpc>
              <a:defRPr/>
            </a:pPr>
            <a:r>
              <a:rPr lang="en-US" sz="2800" smtClean="0">
                <a:ea typeface="ＭＳ Ｐゴシック" charset="-128"/>
              </a:rPr>
              <a:t>Models, replicas (legal pads and paper cups--</a:t>
            </a:r>
          </a:p>
          <a:p>
            <a:pPr>
              <a:lnSpc>
                <a:spcPct val="80000"/>
              </a:lnSpc>
              <a:buFontTx/>
              <a:buNone/>
              <a:defRPr/>
            </a:pPr>
            <a:r>
              <a:rPr lang="en-US" sz="2800" smtClean="0">
                <a:ea typeface="ＭＳ Ｐゴシック" charset="-128"/>
              </a:rPr>
              <a:t>		Franklin Stainless Steel v. Marlo Transport)</a:t>
            </a:r>
          </a:p>
          <a:p>
            <a:pPr>
              <a:lnSpc>
                <a:spcPct val="80000"/>
              </a:lnSpc>
              <a:defRPr/>
            </a:pPr>
            <a:r>
              <a:rPr lang="en-US" sz="2800" smtClean="0">
                <a:ea typeface="ＭＳ Ｐゴシック" charset="-128"/>
              </a:rPr>
              <a:t>Photos, blow-ups of photos, documents, etc.</a:t>
            </a:r>
          </a:p>
          <a:p>
            <a:pPr>
              <a:lnSpc>
                <a:spcPct val="80000"/>
              </a:lnSpc>
              <a:defRPr/>
            </a:pPr>
            <a:r>
              <a:rPr lang="en-US" sz="2800" smtClean="0">
                <a:ea typeface="ＭＳ Ｐゴシック" charset="-128"/>
              </a:rPr>
              <a:t>Hard copy for jurors to hold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additive="base">
                                        <p:cTn id="7" dur="500" fill="hold"/>
                                        <p:tgtEl>
                                          <p:spTgt spid="78850"/>
                                        </p:tgtEl>
                                        <p:attrNameLst>
                                          <p:attrName>ppt_x</p:attrName>
                                        </p:attrNameLst>
                                      </p:cBhvr>
                                      <p:tavLst>
                                        <p:tav tm="0">
                                          <p:val>
                                            <p:strVal val="0-#ppt_w/2"/>
                                          </p:val>
                                        </p:tav>
                                        <p:tav tm="100000">
                                          <p:val>
                                            <p:strVal val="#ppt_x"/>
                                          </p:val>
                                        </p:tav>
                                      </p:tavLst>
                                    </p:anim>
                                    <p:anim calcmode="lin" valueType="num">
                                      <p:cBhvr additive="base">
                                        <p:cTn id="8" dur="500" fill="hold"/>
                                        <p:tgtEl>
                                          <p:spTgt spid="7885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78851">
                                            <p:txEl>
                                              <p:pRg st="0" end="0"/>
                                            </p:txEl>
                                          </p:spTgt>
                                        </p:tgtEl>
                                        <p:attrNameLst>
                                          <p:attrName>style.visibility</p:attrName>
                                        </p:attrNameLst>
                                      </p:cBhvr>
                                      <p:to>
                                        <p:strVal val="visible"/>
                                      </p:to>
                                    </p:set>
                                    <p:anim calcmode="lin" valueType="num">
                                      <p:cBhvr additive="base">
                                        <p:cTn id="13" dur="500" fill="hold"/>
                                        <p:tgtEl>
                                          <p:spTgt spid="788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5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8851">
                                            <p:txEl>
                                              <p:pRg st="1" end="1"/>
                                            </p:txEl>
                                          </p:spTgt>
                                        </p:tgtEl>
                                        <p:attrNameLst>
                                          <p:attrName>style.visibility</p:attrName>
                                        </p:attrNameLst>
                                      </p:cBhvr>
                                      <p:to>
                                        <p:strVal val="visible"/>
                                      </p:to>
                                    </p:set>
                                    <p:anim calcmode="lin" valueType="num">
                                      <p:cBhvr additive="base">
                                        <p:cTn id="19" dur="500" fill="hold"/>
                                        <p:tgtEl>
                                          <p:spTgt spid="7885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885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78851">
                                            <p:txEl>
                                              <p:pRg st="2" end="2"/>
                                            </p:txEl>
                                          </p:spTgt>
                                        </p:tgtEl>
                                        <p:attrNameLst>
                                          <p:attrName>style.visibility</p:attrName>
                                        </p:attrNameLst>
                                      </p:cBhvr>
                                      <p:to>
                                        <p:strVal val="visible"/>
                                      </p:to>
                                    </p:set>
                                    <p:anim calcmode="lin" valueType="num">
                                      <p:cBhvr additive="base">
                                        <p:cTn id="25" dur="500" fill="hold"/>
                                        <p:tgtEl>
                                          <p:spTgt spid="7885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885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78851">
                                            <p:txEl>
                                              <p:pRg st="3" end="3"/>
                                            </p:txEl>
                                          </p:spTgt>
                                        </p:tgtEl>
                                        <p:attrNameLst>
                                          <p:attrName>style.visibility</p:attrName>
                                        </p:attrNameLst>
                                      </p:cBhvr>
                                      <p:to>
                                        <p:strVal val="visible"/>
                                      </p:to>
                                    </p:set>
                                    <p:anim calcmode="lin" valueType="num">
                                      <p:cBhvr additive="base">
                                        <p:cTn id="31" dur="500" fill="hold"/>
                                        <p:tgtEl>
                                          <p:spTgt spid="7885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8851">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78851">
                                            <p:txEl>
                                              <p:pRg st="4" end="4"/>
                                            </p:txEl>
                                          </p:spTgt>
                                        </p:tgtEl>
                                        <p:attrNameLst>
                                          <p:attrName>style.visibility</p:attrName>
                                        </p:attrNameLst>
                                      </p:cBhvr>
                                      <p:to>
                                        <p:strVal val="visible"/>
                                      </p:to>
                                    </p:set>
                                    <p:anim calcmode="lin" valueType="num">
                                      <p:cBhvr additive="base">
                                        <p:cTn id="37" dur="500" fill="hold"/>
                                        <p:tgtEl>
                                          <p:spTgt spid="7885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8851">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78851">
                                            <p:txEl>
                                              <p:pRg st="5" end="5"/>
                                            </p:txEl>
                                          </p:spTgt>
                                        </p:tgtEl>
                                        <p:attrNameLst>
                                          <p:attrName>style.visibility</p:attrName>
                                        </p:attrNameLst>
                                      </p:cBhvr>
                                      <p:to>
                                        <p:strVal val="visible"/>
                                      </p:to>
                                    </p:set>
                                    <p:anim calcmode="lin" valueType="num">
                                      <p:cBhvr additive="base">
                                        <p:cTn id="43" dur="500" fill="hold"/>
                                        <p:tgtEl>
                                          <p:spTgt spid="78851">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8851">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78851">
                                            <p:txEl>
                                              <p:pRg st="6" end="6"/>
                                            </p:txEl>
                                          </p:spTgt>
                                        </p:tgtEl>
                                        <p:attrNameLst>
                                          <p:attrName>style.visibility</p:attrName>
                                        </p:attrNameLst>
                                      </p:cBhvr>
                                      <p:to>
                                        <p:strVal val="visible"/>
                                      </p:to>
                                    </p:set>
                                    <p:anim calcmode="lin" valueType="num">
                                      <p:cBhvr additive="base">
                                        <p:cTn id="49" dur="500" fill="hold"/>
                                        <p:tgtEl>
                                          <p:spTgt spid="78851">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8851">
                                            <p:txEl>
                                              <p:pRg st="6" end="6"/>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78851">
                                            <p:txEl>
                                              <p:pRg st="7" end="7"/>
                                            </p:txEl>
                                          </p:spTgt>
                                        </p:tgtEl>
                                        <p:attrNameLst>
                                          <p:attrName>style.visibility</p:attrName>
                                        </p:attrNameLst>
                                      </p:cBhvr>
                                      <p:to>
                                        <p:strVal val="visible"/>
                                      </p:to>
                                    </p:set>
                                    <p:anim calcmode="lin" valueType="num">
                                      <p:cBhvr additive="base">
                                        <p:cTn id="55" dur="500" fill="hold"/>
                                        <p:tgtEl>
                                          <p:spTgt spid="78851">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78851">
                                            <p:txEl>
                                              <p:pRg st="7" end="7"/>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utoUpdateAnimBg="0"/>
      <p:bldP spid="7885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defRPr/>
            </a:pPr>
            <a:r>
              <a:rPr lang="en-US" sz="4000" dirty="0"/>
              <a:t>Opening </a:t>
            </a:r>
            <a:r>
              <a:rPr lang="en-US" sz="4000" dirty="0" smtClean="0"/>
              <a:t>Statement is An Argument</a:t>
            </a:r>
            <a:endParaRPr lang="en-US" sz="4000" dirty="0"/>
          </a:p>
        </p:txBody>
      </p:sp>
      <p:sp>
        <p:nvSpPr>
          <p:cNvPr id="23555" name="Rectangle 3"/>
          <p:cNvSpPr>
            <a:spLocks noGrp="1" noChangeArrowheads="1"/>
          </p:cNvSpPr>
          <p:nvPr>
            <p:ph type="body" idx="1"/>
          </p:nvPr>
        </p:nvSpPr>
        <p:spPr/>
        <p:txBody>
          <a:bodyPr/>
          <a:lstStyle/>
          <a:p>
            <a:pPr>
              <a:lnSpc>
                <a:spcPct val="90000"/>
              </a:lnSpc>
              <a:defRPr/>
            </a:pPr>
            <a:r>
              <a:rPr lang="en-US" sz="2000" smtClean="0">
                <a:ea typeface="ＭＳ Ｐゴシック" charset="-128"/>
              </a:rPr>
              <a:t>It is an Argument and Judges Who Tried Cases Know This</a:t>
            </a:r>
          </a:p>
          <a:p>
            <a:pPr>
              <a:lnSpc>
                <a:spcPct val="90000"/>
              </a:lnSpc>
              <a:defRPr/>
            </a:pPr>
            <a:r>
              <a:rPr lang="en-US" sz="2000" smtClean="0">
                <a:ea typeface="ＭＳ Ｐゴシック" charset="-128"/>
              </a:rPr>
              <a:t>Nonetheless, Judges Expect that if They Ask, You Say Opening Statement is What We Expect to Prove and then Argue as Much as the Law Permits</a:t>
            </a:r>
          </a:p>
          <a:p>
            <a:pPr>
              <a:lnSpc>
                <a:spcPct val="90000"/>
              </a:lnSpc>
              <a:defRPr/>
            </a:pPr>
            <a:r>
              <a:rPr lang="en-US" sz="2000" smtClean="0">
                <a:ea typeface="ＭＳ Ｐゴシック" charset="-128"/>
              </a:rPr>
              <a:t>It is Not Argumentative</a:t>
            </a:r>
          </a:p>
          <a:p>
            <a:pPr lvl="1">
              <a:lnSpc>
                <a:spcPct val="90000"/>
              </a:lnSpc>
              <a:defRPr/>
            </a:pPr>
            <a:r>
              <a:rPr lang="ja-JP" altLang="en-US" sz="2000" smtClean="0">
                <a:ea typeface="ＭＳ Ｐゴシック" charset="-128"/>
              </a:rPr>
              <a:t>“</a:t>
            </a:r>
            <a:r>
              <a:rPr lang="en-US" altLang="ja-JP" sz="2000" smtClean="0">
                <a:ea typeface="ＭＳ Ｐゴシック" charset="-128"/>
              </a:rPr>
              <a:t>We</a:t>
            </a:r>
            <a:r>
              <a:rPr lang="ja-JP" altLang="en-US" sz="2000" smtClean="0">
                <a:ea typeface="ＭＳ Ｐゴシック" charset="-128"/>
              </a:rPr>
              <a:t>’</a:t>
            </a:r>
            <a:r>
              <a:rPr lang="en-US" altLang="ja-JP" sz="2000" smtClean="0">
                <a:ea typeface="ＭＳ Ｐゴシック" charset="-128"/>
              </a:rPr>
              <a:t>ll show you that the defendant acted like a vicious animal</a:t>
            </a:r>
            <a:r>
              <a:rPr lang="ja-JP" altLang="en-US" sz="2000" smtClean="0">
                <a:ea typeface="ＭＳ Ｐゴシック" charset="-128"/>
              </a:rPr>
              <a:t>”</a:t>
            </a:r>
            <a:endParaRPr lang="en-US" altLang="ja-JP" sz="2000" smtClean="0">
              <a:ea typeface="ＭＳ Ｐゴシック" charset="-128"/>
            </a:endParaRPr>
          </a:p>
          <a:p>
            <a:pPr>
              <a:lnSpc>
                <a:spcPct val="90000"/>
              </a:lnSpc>
              <a:defRPr/>
            </a:pPr>
            <a:r>
              <a:rPr lang="en-US" sz="2000" smtClean="0">
                <a:ea typeface="ＭＳ Ｐゴシック" charset="-128"/>
              </a:rPr>
              <a:t>But it is powerful</a:t>
            </a:r>
          </a:p>
          <a:p>
            <a:pPr>
              <a:lnSpc>
                <a:spcPct val="90000"/>
              </a:lnSpc>
              <a:defRPr/>
            </a:pPr>
            <a:r>
              <a:rPr lang="en-US" sz="2000" smtClean="0">
                <a:ea typeface="ＭＳ Ｐゴシック" charset="-128"/>
              </a:rPr>
              <a:t>, </a:t>
            </a:r>
            <a:r>
              <a:rPr lang="ja-JP" altLang="en-US" sz="2000" smtClean="0">
                <a:ea typeface="ＭＳ Ｐゴシック" charset="-128"/>
              </a:rPr>
              <a:t>“</a:t>
            </a:r>
            <a:r>
              <a:rPr lang="en-US" altLang="ja-JP" sz="2000" smtClean="0">
                <a:ea typeface="ＭＳ Ｐゴシック" charset="-128"/>
              </a:rPr>
              <a:t>I will prove to you that the defendant stood over the victim, John Jay, who lay unconscious on the ground, and the defendant took careful aim, considered carefully his actions, and shot Mr. Jay twice in the head with the premeditated intent to kill him.</a:t>
            </a:r>
            <a:r>
              <a:rPr lang="en-US" altLang="en-US" sz="2000" smtClean="0">
                <a:ea typeface="ＭＳ Ｐゴシック" charset="-128"/>
              </a:rPr>
              <a:t>”</a:t>
            </a:r>
            <a:endParaRPr lang="en-US" altLang="ja-JP" sz="2000" smtClean="0">
              <a:ea typeface="ＭＳ Ｐゴシック" charset="-128"/>
            </a:endParaRPr>
          </a:p>
          <a:p>
            <a:pPr>
              <a:lnSpc>
                <a:spcPct val="90000"/>
              </a:lnSpc>
              <a:defRPr/>
            </a:pPr>
            <a:r>
              <a:rPr lang="en-US" sz="2000" smtClean="0">
                <a:ea typeface="ＭＳ Ｐゴシック" charset="-128"/>
              </a:rPr>
              <a:t>Does it sound like the defendant acted like a vicious animal? </a:t>
            </a:r>
          </a:p>
          <a:p>
            <a:pPr lvl="1">
              <a:lnSpc>
                <a:spcPct val="90000"/>
              </a:lnSpc>
              <a:defRPr/>
            </a:pPr>
            <a:r>
              <a:rPr lang="en-US" sz="1600" smtClean="0">
                <a:ea typeface="ＭＳ Ｐゴシック" charset="-128"/>
              </a:rPr>
              <a:t>Yes, But You Did Not Say It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0-#ppt_w/2"/>
                                          </p:val>
                                        </p:tav>
                                        <p:tav tm="100000">
                                          <p:val>
                                            <p:strVal val="#ppt_x"/>
                                          </p:val>
                                        </p:tav>
                                      </p:tavLst>
                                    </p:anim>
                                    <p:anim calcmode="lin" valueType="num">
                                      <p:cBhvr additive="base">
                                        <p:cTn id="8" dur="500" fill="hold"/>
                                        <p:tgtEl>
                                          <p:spTgt spid="2355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3555">
                                            <p:txEl>
                                              <p:pRg st="0" end="0"/>
                                            </p:txEl>
                                          </p:spTgt>
                                        </p:tgtEl>
                                        <p:attrNameLst>
                                          <p:attrName>style.visibility</p:attrName>
                                        </p:attrNameLst>
                                      </p:cBhvr>
                                      <p:to>
                                        <p:strVal val="visible"/>
                                      </p:to>
                                    </p:set>
                                    <p:anim calcmode="lin" valueType="num">
                                      <p:cBhvr additive="base">
                                        <p:cTn id="13"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3555">
                                            <p:txEl>
                                              <p:pRg st="1" end="1"/>
                                            </p:txEl>
                                          </p:spTgt>
                                        </p:tgtEl>
                                        <p:attrNameLst>
                                          <p:attrName>style.visibility</p:attrName>
                                        </p:attrNameLst>
                                      </p:cBhvr>
                                      <p:to>
                                        <p:strVal val="visible"/>
                                      </p:to>
                                    </p:set>
                                    <p:anim calcmode="lin" valueType="num">
                                      <p:cBhvr additive="base">
                                        <p:cTn id="19"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3555">
                                            <p:txEl>
                                              <p:pRg st="2" end="2"/>
                                            </p:txEl>
                                          </p:spTgt>
                                        </p:tgtEl>
                                        <p:attrNameLst>
                                          <p:attrName>style.visibility</p:attrName>
                                        </p:attrNameLst>
                                      </p:cBhvr>
                                      <p:to>
                                        <p:strVal val="visible"/>
                                      </p:to>
                                    </p:set>
                                    <p:anim calcmode="lin" valueType="num">
                                      <p:cBhvr additive="base">
                                        <p:cTn id="25"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5">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par>
                                <p:cTn id="27" presetID="2" presetClass="entr" presetSubtype="9" fill="hold" grpId="0" nodeType="withEffect">
                                  <p:stCondLst>
                                    <p:cond delay="0"/>
                                  </p:stCondLst>
                                  <p:childTnLst>
                                    <p:set>
                                      <p:cBhvr>
                                        <p:cTn id="28" dur="1" fill="hold">
                                          <p:stCondLst>
                                            <p:cond delay="0"/>
                                          </p:stCondLst>
                                        </p:cTn>
                                        <p:tgtEl>
                                          <p:spTgt spid="23555">
                                            <p:txEl>
                                              <p:pRg st="3" end="3"/>
                                            </p:txEl>
                                          </p:spTgt>
                                        </p:tgtEl>
                                        <p:attrNameLst>
                                          <p:attrName>style.visibility</p:attrName>
                                        </p:attrNameLst>
                                      </p:cBhvr>
                                      <p:to>
                                        <p:strVal val="visible"/>
                                      </p:to>
                                    </p:set>
                                    <p:anim calcmode="lin" valueType="num">
                                      <p:cBhvr additive="base">
                                        <p:cTn id="29"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3555">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WHOOSH.WAV"/>
                                        </p:tgtEl>
                                      </p:cMediaNode>
                                    </p:audio>
                                  </p:sub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9" fill="hold" grpId="0" nodeType="clickEffect">
                                  <p:stCondLst>
                                    <p:cond delay="0"/>
                                  </p:stCondLst>
                                  <p:childTnLst>
                                    <p:set>
                                      <p:cBhvr>
                                        <p:cTn id="34" dur="1" fill="hold">
                                          <p:stCondLst>
                                            <p:cond delay="0"/>
                                          </p:stCondLst>
                                        </p:cTn>
                                        <p:tgtEl>
                                          <p:spTgt spid="23555">
                                            <p:txEl>
                                              <p:pRg st="4" end="4"/>
                                            </p:txEl>
                                          </p:spTgt>
                                        </p:tgtEl>
                                        <p:attrNameLst>
                                          <p:attrName>style.visibility</p:attrName>
                                        </p:attrNameLst>
                                      </p:cBhvr>
                                      <p:to>
                                        <p:strVal val="visible"/>
                                      </p:to>
                                    </p:set>
                                    <p:anim calcmode="lin" valueType="num">
                                      <p:cBhvr additive="base">
                                        <p:cTn id="35" dur="500" fill="hold"/>
                                        <p:tgtEl>
                                          <p:spTgt spid="23555">
                                            <p:txEl>
                                              <p:pRg st="4" end="4"/>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23555">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WHOOSH.WAV"/>
                                        </p:tgtEl>
                                      </p:cMediaNode>
                                    </p:audio>
                                  </p:sub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9" fill="hold" grpId="0" nodeType="clickEffect">
                                  <p:stCondLst>
                                    <p:cond delay="0"/>
                                  </p:stCondLst>
                                  <p:childTnLst>
                                    <p:set>
                                      <p:cBhvr>
                                        <p:cTn id="40" dur="1" fill="hold">
                                          <p:stCondLst>
                                            <p:cond delay="0"/>
                                          </p:stCondLst>
                                        </p:cTn>
                                        <p:tgtEl>
                                          <p:spTgt spid="23555">
                                            <p:txEl>
                                              <p:pRg st="5" end="5"/>
                                            </p:txEl>
                                          </p:spTgt>
                                        </p:tgtEl>
                                        <p:attrNameLst>
                                          <p:attrName>style.visibility</p:attrName>
                                        </p:attrNameLst>
                                      </p:cBhvr>
                                      <p:to>
                                        <p:strVal val="visible"/>
                                      </p:to>
                                    </p:set>
                                    <p:anim calcmode="lin" valueType="num">
                                      <p:cBhvr additive="base">
                                        <p:cTn id="41" dur="500" fill="hold"/>
                                        <p:tgtEl>
                                          <p:spTgt spid="23555">
                                            <p:txEl>
                                              <p:pRg st="5" end="5"/>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23555">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WHOOSH.WAV"/>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9" fill="hold" grpId="0" nodeType="clickEffect">
                                  <p:stCondLst>
                                    <p:cond delay="0"/>
                                  </p:stCondLst>
                                  <p:childTnLst>
                                    <p:set>
                                      <p:cBhvr>
                                        <p:cTn id="46" dur="1" fill="hold">
                                          <p:stCondLst>
                                            <p:cond delay="0"/>
                                          </p:stCondLst>
                                        </p:cTn>
                                        <p:tgtEl>
                                          <p:spTgt spid="23555">
                                            <p:txEl>
                                              <p:pRg st="6" end="6"/>
                                            </p:txEl>
                                          </p:spTgt>
                                        </p:tgtEl>
                                        <p:attrNameLst>
                                          <p:attrName>style.visibility</p:attrName>
                                        </p:attrNameLst>
                                      </p:cBhvr>
                                      <p:to>
                                        <p:strVal val="visible"/>
                                      </p:to>
                                    </p:set>
                                    <p:anim calcmode="lin" valueType="num">
                                      <p:cBhvr additive="base">
                                        <p:cTn id="47" dur="500" fill="hold"/>
                                        <p:tgtEl>
                                          <p:spTgt spid="23555">
                                            <p:txEl>
                                              <p:pRg st="6" end="6"/>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23555">
                                            <p:txEl>
                                              <p:pRg st="6" end="6"/>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3" name="WHOOSH.WAV"/>
                                        </p:tgtEl>
                                      </p:cMediaNode>
                                    </p:audio>
                                  </p:subTnLst>
                                </p:cTn>
                              </p:par>
                              <p:par>
                                <p:cTn id="49" presetID="2" presetClass="entr" presetSubtype="9" fill="hold" grpId="0" nodeType="withEffect">
                                  <p:stCondLst>
                                    <p:cond delay="0"/>
                                  </p:stCondLst>
                                  <p:childTnLst>
                                    <p:set>
                                      <p:cBhvr>
                                        <p:cTn id="50" dur="1" fill="hold">
                                          <p:stCondLst>
                                            <p:cond delay="0"/>
                                          </p:stCondLst>
                                        </p:cTn>
                                        <p:tgtEl>
                                          <p:spTgt spid="23555">
                                            <p:txEl>
                                              <p:pRg st="7" end="7"/>
                                            </p:txEl>
                                          </p:spTgt>
                                        </p:tgtEl>
                                        <p:attrNameLst>
                                          <p:attrName>style.visibility</p:attrName>
                                        </p:attrNameLst>
                                      </p:cBhvr>
                                      <p:to>
                                        <p:strVal val="visible"/>
                                      </p:to>
                                    </p:set>
                                    <p:anim calcmode="lin" valueType="num">
                                      <p:cBhvr additive="base">
                                        <p:cTn id="51" dur="500" fill="hold"/>
                                        <p:tgtEl>
                                          <p:spTgt spid="23555">
                                            <p:txEl>
                                              <p:pRg st="7" end="7"/>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23555">
                                            <p:txEl>
                                              <p:pRg st="7" end="7"/>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defRPr/>
            </a:pPr>
            <a:r>
              <a:rPr lang="en-US" sz="4000"/>
              <a:t>Civil and Criminal Cases are Different</a:t>
            </a:r>
          </a:p>
        </p:txBody>
      </p:sp>
      <p:sp>
        <p:nvSpPr>
          <p:cNvPr id="35843" name="Rectangle 3"/>
          <p:cNvSpPr>
            <a:spLocks noGrp="1" noChangeArrowheads="1"/>
          </p:cNvSpPr>
          <p:nvPr>
            <p:ph type="body" idx="1"/>
          </p:nvPr>
        </p:nvSpPr>
        <p:spPr/>
        <p:txBody>
          <a:bodyPr/>
          <a:lstStyle/>
          <a:p>
            <a:pPr>
              <a:lnSpc>
                <a:spcPct val="80000"/>
              </a:lnSpc>
              <a:defRPr/>
            </a:pPr>
            <a:r>
              <a:rPr lang="en-US" smtClean="0">
                <a:ea typeface="ＭＳ Ｐゴシック" charset="-128"/>
              </a:rPr>
              <a:t>Criminal Case: Pros May Not Refer to What the Defense Will Be</a:t>
            </a:r>
          </a:p>
          <a:p>
            <a:pPr lvl="1">
              <a:lnSpc>
                <a:spcPct val="80000"/>
              </a:lnSpc>
              <a:defRPr/>
            </a:pPr>
            <a:r>
              <a:rPr lang="en-US" smtClean="0">
                <a:ea typeface="ＭＳ Ｐゴシック" charset="-128"/>
              </a:rPr>
              <a:t>Pros Bears the Burden of Persuasion</a:t>
            </a:r>
          </a:p>
          <a:p>
            <a:pPr lvl="1">
              <a:lnSpc>
                <a:spcPct val="80000"/>
              </a:lnSpc>
              <a:defRPr/>
            </a:pPr>
            <a:r>
              <a:rPr lang="en-US" smtClean="0">
                <a:ea typeface="ＭＳ Ｐゴシック" charset="-128"/>
              </a:rPr>
              <a:t>5</a:t>
            </a:r>
            <a:r>
              <a:rPr lang="en-US" baseline="30000" smtClean="0">
                <a:ea typeface="ＭＳ Ｐゴシック" charset="-128"/>
              </a:rPr>
              <a:t>th</a:t>
            </a:r>
            <a:r>
              <a:rPr lang="en-US" smtClean="0">
                <a:ea typeface="ＭＳ Ｐゴシック" charset="-128"/>
              </a:rPr>
              <a:t> Amend Issues Abound</a:t>
            </a:r>
          </a:p>
          <a:p>
            <a:pPr>
              <a:lnSpc>
                <a:spcPct val="80000"/>
              </a:lnSpc>
              <a:defRPr/>
            </a:pPr>
            <a:r>
              <a:rPr lang="en-US" smtClean="0">
                <a:ea typeface="ＭＳ Ｐゴシック" charset="-128"/>
              </a:rPr>
              <a:t>Civil Case: Pleadings are Admissions, Either Side May Refer to What the Other Has Claimed</a:t>
            </a:r>
          </a:p>
          <a:p>
            <a:pPr lvl="1">
              <a:lnSpc>
                <a:spcPct val="80000"/>
              </a:lnSpc>
              <a:defRPr/>
            </a:pPr>
            <a:r>
              <a:rPr lang="en-US" smtClean="0">
                <a:ea typeface="ＭＳ Ｐゴシック" charset="-128"/>
              </a:rPr>
              <a:t>Don</a:t>
            </a:r>
            <a:r>
              <a:rPr lang="ja-JP" altLang="en-US" smtClean="0">
                <a:ea typeface="ＭＳ Ｐゴシック" charset="-128"/>
              </a:rPr>
              <a:t>’</a:t>
            </a:r>
            <a:r>
              <a:rPr lang="en-US" altLang="ja-JP" smtClean="0">
                <a:ea typeface="ＭＳ Ｐゴシック" charset="-128"/>
              </a:rPr>
              <a:t>t Sound Defensive, However</a:t>
            </a:r>
          </a:p>
          <a:p>
            <a:pPr lvl="1">
              <a:lnSpc>
                <a:spcPct val="80000"/>
              </a:lnSpc>
              <a:defRPr/>
            </a:pPr>
            <a:r>
              <a:rPr lang="en-US" smtClean="0">
                <a:ea typeface="ＭＳ Ｐゴシック" charset="-128"/>
              </a:rPr>
              <a:t>Make Your Affirmative Case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 calcmode="lin" valueType="num">
                                      <p:cBhvr additive="base">
                                        <p:cTn id="7" dur="500" fill="hold"/>
                                        <p:tgtEl>
                                          <p:spTgt spid="35842"/>
                                        </p:tgtEl>
                                        <p:attrNameLst>
                                          <p:attrName>ppt_x</p:attrName>
                                        </p:attrNameLst>
                                      </p:cBhvr>
                                      <p:tavLst>
                                        <p:tav tm="0">
                                          <p:val>
                                            <p:strVal val="0-#ppt_w/2"/>
                                          </p:val>
                                        </p:tav>
                                        <p:tav tm="100000">
                                          <p:val>
                                            <p:strVal val="#ppt_x"/>
                                          </p:val>
                                        </p:tav>
                                      </p:tavLst>
                                    </p:anim>
                                    <p:anim calcmode="lin" valueType="num">
                                      <p:cBhvr additive="base">
                                        <p:cTn id="8" dur="500" fill="hold"/>
                                        <p:tgtEl>
                                          <p:spTgt spid="3584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5843">
                                            <p:txEl>
                                              <p:pRg st="0" end="0"/>
                                            </p:txEl>
                                          </p:spTgt>
                                        </p:tgtEl>
                                        <p:attrNameLst>
                                          <p:attrName>style.visibility</p:attrName>
                                        </p:attrNameLst>
                                      </p:cBhvr>
                                      <p:to>
                                        <p:strVal val="visible"/>
                                      </p:to>
                                    </p:set>
                                    <p:anim calcmode="lin" valueType="num">
                                      <p:cBhvr additive="base">
                                        <p:cTn id="13" dur="500" fill="hold"/>
                                        <p:tgtEl>
                                          <p:spTgt spid="358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5843">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5843">
                                            <p:txEl>
                                              <p:pRg st="1" end="1"/>
                                            </p:txEl>
                                          </p:spTgt>
                                        </p:tgtEl>
                                        <p:attrNameLst>
                                          <p:attrName>style.visibility</p:attrName>
                                        </p:attrNameLst>
                                      </p:cBhvr>
                                      <p:to>
                                        <p:strVal val="visible"/>
                                      </p:to>
                                    </p:set>
                                    <p:anim calcmode="lin" valueType="num">
                                      <p:cBhvr additive="base">
                                        <p:cTn id="19" dur="500" fill="hold"/>
                                        <p:tgtEl>
                                          <p:spTgt spid="3584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5843">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5843">
                                            <p:txEl>
                                              <p:pRg st="2" end="2"/>
                                            </p:txEl>
                                          </p:spTgt>
                                        </p:tgtEl>
                                        <p:attrNameLst>
                                          <p:attrName>style.visibility</p:attrName>
                                        </p:attrNameLst>
                                      </p:cBhvr>
                                      <p:to>
                                        <p:strVal val="visible"/>
                                      </p:to>
                                    </p:set>
                                    <p:anim calcmode="lin" valueType="num">
                                      <p:cBhvr additive="base">
                                        <p:cTn id="25"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5843">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5843">
                                            <p:txEl>
                                              <p:pRg st="3" end="3"/>
                                            </p:txEl>
                                          </p:spTgt>
                                        </p:tgtEl>
                                        <p:attrNameLst>
                                          <p:attrName>style.visibility</p:attrName>
                                        </p:attrNameLst>
                                      </p:cBhvr>
                                      <p:to>
                                        <p:strVal val="visible"/>
                                      </p:to>
                                    </p:set>
                                    <p:anim calcmode="lin" valueType="num">
                                      <p:cBhvr additive="base">
                                        <p:cTn id="31" dur="500" fill="hold"/>
                                        <p:tgtEl>
                                          <p:spTgt spid="3584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5843">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5843">
                                            <p:txEl>
                                              <p:pRg st="4" end="4"/>
                                            </p:txEl>
                                          </p:spTgt>
                                        </p:tgtEl>
                                        <p:attrNameLst>
                                          <p:attrName>style.visibility</p:attrName>
                                        </p:attrNameLst>
                                      </p:cBhvr>
                                      <p:to>
                                        <p:strVal val="visible"/>
                                      </p:to>
                                    </p:set>
                                    <p:anim calcmode="lin" valueType="num">
                                      <p:cBhvr additive="base">
                                        <p:cTn id="37" dur="500" fill="hold"/>
                                        <p:tgtEl>
                                          <p:spTgt spid="3584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5843">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5843">
                                            <p:txEl>
                                              <p:pRg st="5" end="5"/>
                                            </p:txEl>
                                          </p:spTgt>
                                        </p:tgtEl>
                                        <p:attrNameLst>
                                          <p:attrName>style.visibility</p:attrName>
                                        </p:attrNameLst>
                                      </p:cBhvr>
                                      <p:to>
                                        <p:strVal val="visible"/>
                                      </p:to>
                                    </p:set>
                                    <p:anim calcmode="lin" valueType="num">
                                      <p:cBhvr additive="base">
                                        <p:cTn id="43" dur="500" fill="hold"/>
                                        <p:tgtEl>
                                          <p:spTgt spid="3584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5843">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P spid="3584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defRPr/>
            </a:pPr>
            <a:r>
              <a:rPr lang="en-US"/>
              <a:t>Some Tips</a:t>
            </a:r>
          </a:p>
        </p:txBody>
      </p:sp>
      <p:sp>
        <p:nvSpPr>
          <p:cNvPr id="67587" name="Rectangle 3"/>
          <p:cNvSpPr>
            <a:spLocks noGrp="1" noChangeArrowheads="1"/>
          </p:cNvSpPr>
          <p:nvPr>
            <p:ph type="body" idx="1"/>
          </p:nvPr>
        </p:nvSpPr>
        <p:spPr/>
        <p:txBody>
          <a:bodyPr/>
          <a:lstStyle/>
          <a:p>
            <a:pPr>
              <a:defRPr/>
            </a:pPr>
            <a:r>
              <a:rPr lang="en-US" sz="2800" smtClean="0">
                <a:ea typeface="ＭＳ Ｐゴシック" charset="-128"/>
              </a:rPr>
              <a:t>Be full and complete</a:t>
            </a:r>
          </a:p>
          <a:p>
            <a:pPr>
              <a:defRPr/>
            </a:pPr>
            <a:r>
              <a:rPr lang="en-US" sz="2800" smtClean="0">
                <a:ea typeface="ＭＳ Ｐゴシック" charset="-128"/>
              </a:rPr>
              <a:t>Hold back nothing essential</a:t>
            </a:r>
          </a:p>
          <a:p>
            <a:pPr>
              <a:defRPr/>
            </a:pPr>
            <a:r>
              <a:rPr lang="en-US" sz="2800" smtClean="0">
                <a:ea typeface="ＭＳ Ｐゴシック" charset="-128"/>
              </a:rPr>
              <a:t>Not promise what you cannot deliver</a:t>
            </a:r>
          </a:p>
          <a:p>
            <a:pPr>
              <a:defRPr/>
            </a:pPr>
            <a:r>
              <a:rPr lang="en-US" sz="2800" smtClean="0">
                <a:ea typeface="ＭＳ Ｐゴシック" charset="-128"/>
              </a:rPr>
              <a:t>Embrace your claims without reservation</a:t>
            </a:r>
          </a:p>
          <a:p>
            <a:pPr>
              <a:defRPr/>
            </a:pPr>
            <a:r>
              <a:rPr lang="en-US" sz="2800" smtClean="0">
                <a:ea typeface="ＭＳ Ｐゴシック" charset="-128"/>
              </a:rPr>
              <a:t>Disclose and explain the bad and the ugly</a:t>
            </a:r>
          </a:p>
          <a:p>
            <a:pPr>
              <a:buFontTx/>
              <a:buNone/>
              <a:defRPr/>
            </a:pPr>
            <a:r>
              <a:rPr lang="en-US" sz="2800" smtClean="0">
                <a:ea typeface="ＭＳ Ｐゴシック" charset="-128"/>
              </a:rPr>
              <a:t>		…inoculate and preempt    </a:t>
            </a:r>
          </a:p>
          <a:p>
            <a:pPr>
              <a:defRPr/>
            </a:pPr>
            <a:r>
              <a:rPr lang="en-US" sz="2800" smtClean="0">
                <a:ea typeface="ＭＳ Ｐゴシック" charset="-128"/>
              </a:rPr>
              <a:t>Be honest and objective –no overreaching</a:t>
            </a:r>
          </a:p>
          <a:p>
            <a:pPr>
              <a:defRPr/>
            </a:pPr>
            <a:r>
              <a:rPr lang="en-US" sz="2800" smtClean="0">
                <a:ea typeface="ＭＳ Ｐゴシック" charset="-128"/>
              </a:rPr>
              <a:t>Use common sense, rules and laws of probability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0-#ppt_w/2"/>
                                          </p:val>
                                        </p:tav>
                                        <p:tav tm="100000">
                                          <p:val>
                                            <p:strVal val="#ppt_x"/>
                                          </p:val>
                                        </p:tav>
                                      </p:tavLst>
                                    </p:anim>
                                    <p:anim calcmode="lin" valueType="num">
                                      <p:cBhvr additive="base">
                                        <p:cTn id="8" dur="500" fill="hold"/>
                                        <p:tgtEl>
                                          <p:spTgt spid="6758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67587">
                                            <p:txEl>
                                              <p:pRg st="0" end="0"/>
                                            </p:txEl>
                                          </p:spTgt>
                                        </p:tgtEl>
                                        <p:attrNameLst>
                                          <p:attrName>style.visibility</p:attrName>
                                        </p:attrNameLst>
                                      </p:cBhvr>
                                      <p:to>
                                        <p:strVal val="visible"/>
                                      </p:to>
                                    </p:set>
                                    <p:anim calcmode="lin" valueType="num">
                                      <p:cBhvr additive="base">
                                        <p:cTn id="13" dur="500" fill="hold"/>
                                        <p:tgtEl>
                                          <p:spTgt spid="6758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758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67587">
                                            <p:txEl>
                                              <p:pRg st="1" end="1"/>
                                            </p:txEl>
                                          </p:spTgt>
                                        </p:tgtEl>
                                        <p:attrNameLst>
                                          <p:attrName>style.visibility</p:attrName>
                                        </p:attrNameLst>
                                      </p:cBhvr>
                                      <p:to>
                                        <p:strVal val="visible"/>
                                      </p:to>
                                    </p:set>
                                    <p:anim calcmode="lin" valueType="num">
                                      <p:cBhvr additive="base">
                                        <p:cTn id="19" dur="500" fill="hold"/>
                                        <p:tgtEl>
                                          <p:spTgt spid="6758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7587">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67587">
                                            <p:txEl>
                                              <p:pRg st="2" end="2"/>
                                            </p:txEl>
                                          </p:spTgt>
                                        </p:tgtEl>
                                        <p:attrNameLst>
                                          <p:attrName>style.visibility</p:attrName>
                                        </p:attrNameLst>
                                      </p:cBhvr>
                                      <p:to>
                                        <p:strVal val="visible"/>
                                      </p:to>
                                    </p:set>
                                    <p:anim calcmode="lin" valueType="num">
                                      <p:cBhvr additive="base">
                                        <p:cTn id="25" dur="500" fill="hold"/>
                                        <p:tgtEl>
                                          <p:spTgt spid="6758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7587">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67587">
                                            <p:txEl>
                                              <p:pRg st="3" end="3"/>
                                            </p:txEl>
                                          </p:spTgt>
                                        </p:tgtEl>
                                        <p:attrNameLst>
                                          <p:attrName>style.visibility</p:attrName>
                                        </p:attrNameLst>
                                      </p:cBhvr>
                                      <p:to>
                                        <p:strVal val="visible"/>
                                      </p:to>
                                    </p:set>
                                    <p:anim calcmode="lin" valueType="num">
                                      <p:cBhvr additive="base">
                                        <p:cTn id="31" dur="500" fill="hold"/>
                                        <p:tgtEl>
                                          <p:spTgt spid="6758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7587">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67587">
                                            <p:txEl>
                                              <p:pRg st="4" end="4"/>
                                            </p:txEl>
                                          </p:spTgt>
                                        </p:tgtEl>
                                        <p:attrNameLst>
                                          <p:attrName>style.visibility</p:attrName>
                                        </p:attrNameLst>
                                      </p:cBhvr>
                                      <p:to>
                                        <p:strVal val="visible"/>
                                      </p:to>
                                    </p:set>
                                    <p:anim calcmode="lin" valueType="num">
                                      <p:cBhvr additive="base">
                                        <p:cTn id="37" dur="500" fill="hold"/>
                                        <p:tgtEl>
                                          <p:spTgt spid="6758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7587">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67587">
                                            <p:txEl>
                                              <p:pRg st="5" end="5"/>
                                            </p:txEl>
                                          </p:spTgt>
                                        </p:tgtEl>
                                        <p:attrNameLst>
                                          <p:attrName>style.visibility</p:attrName>
                                        </p:attrNameLst>
                                      </p:cBhvr>
                                      <p:to>
                                        <p:strVal val="visible"/>
                                      </p:to>
                                    </p:set>
                                    <p:anim calcmode="lin" valueType="num">
                                      <p:cBhvr additive="base">
                                        <p:cTn id="43" dur="500" fill="hold"/>
                                        <p:tgtEl>
                                          <p:spTgt spid="6758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7587">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67587">
                                            <p:txEl>
                                              <p:pRg st="6" end="6"/>
                                            </p:txEl>
                                          </p:spTgt>
                                        </p:tgtEl>
                                        <p:attrNameLst>
                                          <p:attrName>style.visibility</p:attrName>
                                        </p:attrNameLst>
                                      </p:cBhvr>
                                      <p:to>
                                        <p:strVal val="visible"/>
                                      </p:to>
                                    </p:set>
                                    <p:anim calcmode="lin" valueType="num">
                                      <p:cBhvr additive="base">
                                        <p:cTn id="49" dur="500" fill="hold"/>
                                        <p:tgtEl>
                                          <p:spTgt spid="6758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67587">
                                            <p:txEl>
                                              <p:pRg st="6" end="6"/>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67587">
                                            <p:txEl>
                                              <p:pRg st="7" end="7"/>
                                            </p:txEl>
                                          </p:spTgt>
                                        </p:tgtEl>
                                        <p:attrNameLst>
                                          <p:attrName>style.visibility</p:attrName>
                                        </p:attrNameLst>
                                      </p:cBhvr>
                                      <p:to>
                                        <p:strVal val="visible"/>
                                      </p:to>
                                    </p:set>
                                    <p:anim calcmode="lin" valueType="num">
                                      <p:cBhvr additive="base">
                                        <p:cTn id="55" dur="500" fill="hold"/>
                                        <p:tgtEl>
                                          <p:spTgt spid="67587">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67587">
                                            <p:txEl>
                                              <p:pRg st="7" end="7"/>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utoUpdateAnimBg="0"/>
      <p:bldP spid="6758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defRPr/>
            </a:pPr>
            <a:r>
              <a:rPr lang="en-US"/>
              <a:t>More Tips</a:t>
            </a:r>
          </a:p>
        </p:txBody>
      </p:sp>
      <p:sp>
        <p:nvSpPr>
          <p:cNvPr id="74755" name="Rectangle 3"/>
          <p:cNvSpPr>
            <a:spLocks noGrp="1" noChangeArrowheads="1"/>
          </p:cNvSpPr>
          <p:nvPr>
            <p:ph type="body" idx="1"/>
          </p:nvPr>
        </p:nvSpPr>
        <p:spPr/>
        <p:txBody>
          <a:bodyPr/>
          <a:lstStyle/>
          <a:p>
            <a:pPr>
              <a:defRPr/>
            </a:pPr>
            <a:r>
              <a:rPr lang="en-US" sz="2800" smtClean="0">
                <a:ea typeface="ＭＳ Ｐゴシック" charset="-128"/>
              </a:rPr>
              <a:t>Look ALL jurors in the eye</a:t>
            </a:r>
          </a:p>
          <a:p>
            <a:pPr>
              <a:defRPr/>
            </a:pPr>
            <a:r>
              <a:rPr lang="en-US" sz="2800" smtClean="0">
                <a:ea typeface="ＭＳ Ｐゴシック" charset="-128"/>
              </a:rPr>
              <a:t>Appear and be organized</a:t>
            </a:r>
          </a:p>
          <a:p>
            <a:pPr>
              <a:defRPr/>
            </a:pPr>
            <a:r>
              <a:rPr lang="en-US" sz="2800" smtClean="0">
                <a:ea typeface="ＭＳ Ｐゴシック" charset="-128"/>
              </a:rPr>
              <a:t>Use various media</a:t>
            </a:r>
          </a:p>
          <a:p>
            <a:pPr>
              <a:defRPr/>
            </a:pPr>
            <a:r>
              <a:rPr lang="en-US" sz="2800" smtClean="0">
                <a:ea typeface="ＭＳ Ｐゴシック" charset="-128"/>
              </a:rPr>
              <a:t>Smile appropriately–imparts confidence even in a case with serious and tragic facts</a:t>
            </a:r>
          </a:p>
          <a:p>
            <a:pPr>
              <a:defRPr/>
            </a:pPr>
            <a:r>
              <a:rPr lang="en-US" sz="2800" smtClean="0">
                <a:ea typeface="ＭＳ Ｐゴシック" charset="-128"/>
              </a:rPr>
              <a:t>Body movement, gestures, position can all be used to be interesting</a:t>
            </a:r>
          </a:p>
          <a:p>
            <a:pPr>
              <a:defRPr/>
            </a:pPr>
            <a:r>
              <a:rPr lang="en-US" sz="2800" smtClean="0">
                <a:ea typeface="ＭＳ Ｐゴシック" charset="-128"/>
              </a:rPr>
              <a:t>Be prepared for the unexpected!  What?  How?</a:t>
            </a:r>
          </a:p>
          <a:p>
            <a:pPr>
              <a:defRPr/>
            </a:pPr>
            <a:endParaRPr lang="en-US" sz="2800"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 calcmode="lin" valueType="num">
                                      <p:cBhvr additive="base">
                                        <p:cTn id="7" dur="500" fill="hold"/>
                                        <p:tgtEl>
                                          <p:spTgt spid="74754"/>
                                        </p:tgtEl>
                                        <p:attrNameLst>
                                          <p:attrName>ppt_x</p:attrName>
                                        </p:attrNameLst>
                                      </p:cBhvr>
                                      <p:tavLst>
                                        <p:tav tm="0">
                                          <p:val>
                                            <p:strVal val="0-#ppt_w/2"/>
                                          </p:val>
                                        </p:tav>
                                        <p:tav tm="100000">
                                          <p:val>
                                            <p:strVal val="#ppt_x"/>
                                          </p:val>
                                        </p:tav>
                                      </p:tavLst>
                                    </p:anim>
                                    <p:anim calcmode="lin" valueType="num">
                                      <p:cBhvr additive="base">
                                        <p:cTn id="8" dur="500" fill="hold"/>
                                        <p:tgtEl>
                                          <p:spTgt spid="7475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74755">
                                            <p:txEl>
                                              <p:pRg st="0" end="0"/>
                                            </p:txEl>
                                          </p:spTgt>
                                        </p:tgtEl>
                                        <p:attrNameLst>
                                          <p:attrName>style.visibility</p:attrName>
                                        </p:attrNameLst>
                                      </p:cBhvr>
                                      <p:to>
                                        <p:strVal val="visible"/>
                                      </p:to>
                                    </p:set>
                                    <p:anim calcmode="lin" valueType="num">
                                      <p:cBhvr additive="base">
                                        <p:cTn id="13" dur="500" fill="hold"/>
                                        <p:tgtEl>
                                          <p:spTgt spid="74755">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4755">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4755">
                                            <p:txEl>
                                              <p:pRg st="1" end="1"/>
                                            </p:txEl>
                                          </p:spTgt>
                                        </p:tgtEl>
                                        <p:attrNameLst>
                                          <p:attrName>style.visibility</p:attrName>
                                        </p:attrNameLst>
                                      </p:cBhvr>
                                      <p:to>
                                        <p:strVal val="visible"/>
                                      </p:to>
                                    </p:set>
                                    <p:anim calcmode="lin" valueType="num">
                                      <p:cBhvr additive="base">
                                        <p:cTn id="19" dur="500" fill="hold"/>
                                        <p:tgtEl>
                                          <p:spTgt spid="74755">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4755">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74755">
                                            <p:txEl>
                                              <p:pRg st="2" end="2"/>
                                            </p:txEl>
                                          </p:spTgt>
                                        </p:tgtEl>
                                        <p:attrNameLst>
                                          <p:attrName>style.visibility</p:attrName>
                                        </p:attrNameLst>
                                      </p:cBhvr>
                                      <p:to>
                                        <p:strVal val="visible"/>
                                      </p:to>
                                    </p:set>
                                    <p:anim calcmode="lin" valueType="num">
                                      <p:cBhvr additive="base">
                                        <p:cTn id="25" dur="500" fill="hold"/>
                                        <p:tgtEl>
                                          <p:spTgt spid="74755">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4755">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74755">
                                            <p:txEl>
                                              <p:pRg st="3" end="3"/>
                                            </p:txEl>
                                          </p:spTgt>
                                        </p:tgtEl>
                                        <p:attrNameLst>
                                          <p:attrName>style.visibility</p:attrName>
                                        </p:attrNameLst>
                                      </p:cBhvr>
                                      <p:to>
                                        <p:strVal val="visible"/>
                                      </p:to>
                                    </p:set>
                                    <p:anim calcmode="lin" valueType="num">
                                      <p:cBhvr additive="base">
                                        <p:cTn id="31" dur="500" fill="hold"/>
                                        <p:tgtEl>
                                          <p:spTgt spid="74755">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4755">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74755">
                                            <p:txEl>
                                              <p:pRg st="4" end="4"/>
                                            </p:txEl>
                                          </p:spTgt>
                                        </p:tgtEl>
                                        <p:attrNameLst>
                                          <p:attrName>style.visibility</p:attrName>
                                        </p:attrNameLst>
                                      </p:cBhvr>
                                      <p:to>
                                        <p:strVal val="visible"/>
                                      </p:to>
                                    </p:set>
                                    <p:anim calcmode="lin" valueType="num">
                                      <p:cBhvr additive="base">
                                        <p:cTn id="37" dur="500" fill="hold"/>
                                        <p:tgtEl>
                                          <p:spTgt spid="7475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4755">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74755">
                                            <p:txEl>
                                              <p:pRg st="5" end="5"/>
                                            </p:txEl>
                                          </p:spTgt>
                                        </p:tgtEl>
                                        <p:attrNameLst>
                                          <p:attrName>style.visibility</p:attrName>
                                        </p:attrNameLst>
                                      </p:cBhvr>
                                      <p:to>
                                        <p:strVal val="visible"/>
                                      </p:to>
                                    </p:set>
                                    <p:anim calcmode="lin" valueType="num">
                                      <p:cBhvr additive="base">
                                        <p:cTn id="43" dur="500" fill="hold"/>
                                        <p:tgtEl>
                                          <p:spTgt spid="74755">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4755">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autoUpdateAnimBg="0"/>
      <p:bldP spid="7475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defRPr/>
            </a:pPr>
            <a:r>
              <a:rPr lang="en-US"/>
              <a:t>Some Themes</a:t>
            </a:r>
          </a:p>
        </p:txBody>
      </p:sp>
      <p:sp>
        <p:nvSpPr>
          <p:cNvPr id="76803" name="Rectangle 3"/>
          <p:cNvSpPr>
            <a:spLocks noGrp="1" noChangeArrowheads="1"/>
          </p:cNvSpPr>
          <p:nvPr>
            <p:ph type="body" idx="1"/>
          </p:nvPr>
        </p:nvSpPr>
        <p:spPr/>
        <p:txBody>
          <a:bodyPr/>
          <a:lstStyle/>
          <a:p>
            <a:pPr>
              <a:defRPr/>
            </a:pPr>
            <a:r>
              <a:rPr lang="en-US"/>
              <a:t>A broken promise</a:t>
            </a:r>
          </a:p>
          <a:p>
            <a:pPr>
              <a:defRPr/>
            </a:pPr>
            <a:r>
              <a:rPr lang="en-US"/>
              <a:t>Asleep at the wheel</a:t>
            </a:r>
          </a:p>
          <a:p>
            <a:pPr>
              <a:defRPr/>
            </a:pPr>
            <a:r>
              <a:rPr lang="en-US"/>
              <a:t>____ would not be here if________</a:t>
            </a:r>
          </a:p>
          <a:p>
            <a:pPr>
              <a:defRPr/>
            </a:pPr>
            <a:r>
              <a:rPr lang="en-US"/>
              <a:t>Broken trust</a:t>
            </a:r>
          </a:p>
          <a:p>
            <a:pPr>
              <a:defRPr/>
            </a:pPr>
            <a:r>
              <a:rPr lang="en-US"/>
              <a:t>A mothers pleas were ignored</a:t>
            </a:r>
          </a:p>
          <a:p>
            <a:pPr>
              <a:defRPr/>
            </a:pPr>
            <a:r>
              <a:rPr lang="en-US"/>
              <a:t>A baby cannot speak but must be listened to</a:t>
            </a:r>
          </a:p>
          <a:p>
            <a:pPr>
              <a:defRPr/>
            </a:pPr>
            <a:r>
              <a:rPr lang="en-US"/>
              <a:t>The short answer to  why are we here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additive="base">
                                        <p:cTn id="7" dur="500" fill="hold"/>
                                        <p:tgtEl>
                                          <p:spTgt spid="76802"/>
                                        </p:tgtEl>
                                        <p:attrNameLst>
                                          <p:attrName>ppt_x</p:attrName>
                                        </p:attrNameLst>
                                      </p:cBhvr>
                                      <p:tavLst>
                                        <p:tav tm="0">
                                          <p:val>
                                            <p:strVal val="0-#ppt_w/2"/>
                                          </p:val>
                                        </p:tav>
                                        <p:tav tm="100000">
                                          <p:val>
                                            <p:strVal val="#ppt_x"/>
                                          </p:val>
                                        </p:tav>
                                      </p:tavLst>
                                    </p:anim>
                                    <p:anim calcmode="lin" valueType="num">
                                      <p:cBhvr additive="base">
                                        <p:cTn id="8" dur="500" fill="hold"/>
                                        <p:tgtEl>
                                          <p:spTgt spid="7680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76803">
                                            <p:txEl>
                                              <p:pRg st="0" end="0"/>
                                            </p:txEl>
                                          </p:spTgt>
                                        </p:tgtEl>
                                        <p:attrNameLst>
                                          <p:attrName>style.visibility</p:attrName>
                                        </p:attrNameLst>
                                      </p:cBhvr>
                                      <p:to>
                                        <p:strVal val="visible"/>
                                      </p:to>
                                    </p:set>
                                    <p:anim calcmode="lin" valueType="num">
                                      <p:cBhvr additive="base">
                                        <p:cTn id="13" dur="500" fill="hold"/>
                                        <p:tgtEl>
                                          <p:spTgt spid="7680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6803">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6803">
                                            <p:txEl>
                                              <p:pRg st="1" end="1"/>
                                            </p:txEl>
                                          </p:spTgt>
                                        </p:tgtEl>
                                        <p:attrNameLst>
                                          <p:attrName>style.visibility</p:attrName>
                                        </p:attrNameLst>
                                      </p:cBhvr>
                                      <p:to>
                                        <p:strVal val="visible"/>
                                      </p:to>
                                    </p:set>
                                    <p:anim calcmode="lin" valueType="num">
                                      <p:cBhvr additive="base">
                                        <p:cTn id="19" dur="500" fill="hold"/>
                                        <p:tgtEl>
                                          <p:spTgt spid="7680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6803">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76803">
                                            <p:txEl>
                                              <p:pRg st="2" end="2"/>
                                            </p:txEl>
                                          </p:spTgt>
                                        </p:tgtEl>
                                        <p:attrNameLst>
                                          <p:attrName>style.visibility</p:attrName>
                                        </p:attrNameLst>
                                      </p:cBhvr>
                                      <p:to>
                                        <p:strVal val="visible"/>
                                      </p:to>
                                    </p:set>
                                    <p:anim calcmode="lin" valueType="num">
                                      <p:cBhvr additive="base">
                                        <p:cTn id="25" dur="500" fill="hold"/>
                                        <p:tgtEl>
                                          <p:spTgt spid="7680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6803">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76803">
                                            <p:txEl>
                                              <p:pRg st="3" end="3"/>
                                            </p:txEl>
                                          </p:spTgt>
                                        </p:tgtEl>
                                        <p:attrNameLst>
                                          <p:attrName>style.visibility</p:attrName>
                                        </p:attrNameLst>
                                      </p:cBhvr>
                                      <p:to>
                                        <p:strVal val="visible"/>
                                      </p:to>
                                    </p:set>
                                    <p:anim calcmode="lin" valueType="num">
                                      <p:cBhvr additive="base">
                                        <p:cTn id="31" dur="500" fill="hold"/>
                                        <p:tgtEl>
                                          <p:spTgt spid="7680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6803">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76803">
                                            <p:txEl>
                                              <p:pRg st="4" end="4"/>
                                            </p:txEl>
                                          </p:spTgt>
                                        </p:tgtEl>
                                        <p:attrNameLst>
                                          <p:attrName>style.visibility</p:attrName>
                                        </p:attrNameLst>
                                      </p:cBhvr>
                                      <p:to>
                                        <p:strVal val="visible"/>
                                      </p:to>
                                    </p:set>
                                    <p:anim calcmode="lin" valueType="num">
                                      <p:cBhvr additive="base">
                                        <p:cTn id="37" dur="500" fill="hold"/>
                                        <p:tgtEl>
                                          <p:spTgt spid="76803">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6803">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76803">
                                            <p:txEl>
                                              <p:pRg st="5" end="5"/>
                                            </p:txEl>
                                          </p:spTgt>
                                        </p:tgtEl>
                                        <p:attrNameLst>
                                          <p:attrName>style.visibility</p:attrName>
                                        </p:attrNameLst>
                                      </p:cBhvr>
                                      <p:to>
                                        <p:strVal val="visible"/>
                                      </p:to>
                                    </p:set>
                                    <p:anim calcmode="lin" valueType="num">
                                      <p:cBhvr additive="base">
                                        <p:cTn id="43" dur="500" fill="hold"/>
                                        <p:tgtEl>
                                          <p:spTgt spid="76803">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6803">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76803">
                                            <p:txEl>
                                              <p:pRg st="6" end="6"/>
                                            </p:txEl>
                                          </p:spTgt>
                                        </p:tgtEl>
                                        <p:attrNameLst>
                                          <p:attrName>style.visibility</p:attrName>
                                        </p:attrNameLst>
                                      </p:cBhvr>
                                      <p:to>
                                        <p:strVal val="visible"/>
                                      </p:to>
                                    </p:set>
                                    <p:anim calcmode="lin" valueType="num">
                                      <p:cBhvr additive="base">
                                        <p:cTn id="49" dur="500" fill="hold"/>
                                        <p:tgtEl>
                                          <p:spTgt spid="7680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6803">
                                            <p:txEl>
                                              <p:pRg st="6" end="6"/>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utoUpdateAnimBg="0"/>
      <p:bldP spid="7680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a:defRPr/>
            </a:pPr>
            <a:r>
              <a:rPr lang="en-US"/>
              <a:t>Testing the Opening </a:t>
            </a:r>
          </a:p>
        </p:txBody>
      </p:sp>
      <p:sp>
        <p:nvSpPr>
          <p:cNvPr id="80899" name="Rectangle 3"/>
          <p:cNvSpPr>
            <a:spLocks noGrp="1" noChangeArrowheads="1"/>
          </p:cNvSpPr>
          <p:nvPr>
            <p:ph type="body" idx="1"/>
          </p:nvPr>
        </p:nvSpPr>
        <p:spPr/>
        <p:txBody>
          <a:bodyPr/>
          <a:lstStyle/>
          <a:p>
            <a:pPr>
              <a:lnSpc>
                <a:spcPct val="80000"/>
              </a:lnSpc>
              <a:defRPr/>
            </a:pPr>
            <a:r>
              <a:rPr lang="en-US" sz="2800"/>
              <a:t>Was it persuasive?</a:t>
            </a:r>
          </a:p>
          <a:p>
            <a:pPr>
              <a:lnSpc>
                <a:spcPct val="80000"/>
              </a:lnSpc>
              <a:defRPr/>
            </a:pPr>
            <a:r>
              <a:rPr lang="en-US" sz="2800"/>
              <a:t>Can you identify the theme?</a:t>
            </a:r>
          </a:p>
          <a:p>
            <a:pPr>
              <a:lnSpc>
                <a:spcPct val="80000"/>
              </a:lnSpc>
              <a:defRPr/>
            </a:pPr>
            <a:r>
              <a:rPr lang="en-US" sz="2800"/>
              <a:t>Can you identify and articulate the theory?</a:t>
            </a:r>
          </a:p>
          <a:p>
            <a:pPr>
              <a:lnSpc>
                <a:spcPct val="80000"/>
              </a:lnSpc>
              <a:defRPr/>
            </a:pPr>
            <a:r>
              <a:rPr lang="en-US" sz="2800"/>
              <a:t>Can you identify a particular order and sequence?</a:t>
            </a:r>
          </a:p>
          <a:p>
            <a:pPr>
              <a:lnSpc>
                <a:spcPct val="80000"/>
              </a:lnSpc>
              <a:defRPr/>
            </a:pPr>
            <a:r>
              <a:rPr lang="en-US" sz="2800"/>
              <a:t>Does the language used create visual	</a:t>
            </a:r>
          </a:p>
          <a:p>
            <a:pPr>
              <a:lnSpc>
                <a:spcPct val="80000"/>
              </a:lnSpc>
              <a:buFontTx/>
              <a:buNone/>
              <a:defRPr/>
            </a:pPr>
            <a:r>
              <a:rPr lang="en-US" sz="2800"/>
              <a:t>		images of the scene and parties?</a:t>
            </a:r>
          </a:p>
          <a:p>
            <a:pPr>
              <a:lnSpc>
                <a:spcPct val="80000"/>
              </a:lnSpc>
              <a:defRPr/>
            </a:pPr>
            <a:r>
              <a:rPr lang="en-US" sz="2800"/>
              <a:t>Do you believe it?</a:t>
            </a:r>
          </a:p>
          <a:p>
            <a:pPr>
              <a:lnSpc>
                <a:spcPct val="80000"/>
              </a:lnSpc>
              <a:defRPr/>
            </a:pPr>
            <a:r>
              <a:rPr lang="en-US" sz="2800"/>
              <a:t>Do you believe it is compelling?</a:t>
            </a:r>
          </a:p>
          <a:p>
            <a:pPr>
              <a:lnSpc>
                <a:spcPct val="80000"/>
              </a:lnSpc>
              <a:defRPr/>
            </a:pPr>
            <a:r>
              <a:rPr lang="en-US" sz="2800"/>
              <a:t>Were exhibits/media used meaningfully?</a:t>
            </a:r>
          </a:p>
          <a:p>
            <a:pPr>
              <a:lnSpc>
                <a:spcPct val="80000"/>
              </a:lnSpc>
              <a:defRPr/>
            </a:pPr>
            <a:endParaRPr lang="en-US" sz="280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additive="base">
                                        <p:cTn id="7" dur="500" fill="hold"/>
                                        <p:tgtEl>
                                          <p:spTgt spid="80898"/>
                                        </p:tgtEl>
                                        <p:attrNameLst>
                                          <p:attrName>ppt_x</p:attrName>
                                        </p:attrNameLst>
                                      </p:cBhvr>
                                      <p:tavLst>
                                        <p:tav tm="0">
                                          <p:val>
                                            <p:strVal val="0-#ppt_w/2"/>
                                          </p:val>
                                        </p:tav>
                                        <p:tav tm="100000">
                                          <p:val>
                                            <p:strVal val="#ppt_x"/>
                                          </p:val>
                                        </p:tav>
                                      </p:tavLst>
                                    </p:anim>
                                    <p:anim calcmode="lin" valueType="num">
                                      <p:cBhvr additive="base">
                                        <p:cTn id="8" dur="500" fill="hold"/>
                                        <p:tgtEl>
                                          <p:spTgt spid="8089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80899">
                                            <p:txEl>
                                              <p:pRg st="0" end="0"/>
                                            </p:txEl>
                                          </p:spTgt>
                                        </p:tgtEl>
                                        <p:attrNameLst>
                                          <p:attrName>style.visibility</p:attrName>
                                        </p:attrNameLst>
                                      </p:cBhvr>
                                      <p:to>
                                        <p:strVal val="visible"/>
                                      </p:to>
                                    </p:set>
                                    <p:anim calcmode="lin" valueType="num">
                                      <p:cBhvr additive="base">
                                        <p:cTn id="13"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089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80899">
                                            <p:txEl>
                                              <p:pRg st="1" end="1"/>
                                            </p:txEl>
                                          </p:spTgt>
                                        </p:tgtEl>
                                        <p:attrNameLst>
                                          <p:attrName>style.visibility</p:attrName>
                                        </p:attrNameLst>
                                      </p:cBhvr>
                                      <p:to>
                                        <p:strVal val="visible"/>
                                      </p:to>
                                    </p:set>
                                    <p:anim calcmode="lin" valueType="num">
                                      <p:cBhvr additive="base">
                                        <p:cTn id="19" dur="500" fill="hold"/>
                                        <p:tgtEl>
                                          <p:spTgt spid="808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089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80899">
                                            <p:txEl>
                                              <p:pRg st="2" end="2"/>
                                            </p:txEl>
                                          </p:spTgt>
                                        </p:tgtEl>
                                        <p:attrNameLst>
                                          <p:attrName>style.visibility</p:attrName>
                                        </p:attrNameLst>
                                      </p:cBhvr>
                                      <p:to>
                                        <p:strVal val="visible"/>
                                      </p:to>
                                    </p:set>
                                    <p:anim calcmode="lin" valueType="num">
                                      <p:cBhvr additive="base">
                                        <p:cTn id="25" dur="500" fill="hold"/>
                                        <p:tgtEl>
                                          <p:spTgt spid="8089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089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80899">
                                            <p:txEl>
                                              <p:pRg st="3" end="3"/>
                                            </p:txEl>
                                          </p:spTgt>
                                        </p:tgtEl>
                                        <p:attrNameLst>
                                          <p:attrName>style.visibility</p:attrName>
                                        </p:attrNameLst>
                                      </p:cBhvr>
                                      <p:to>
                                        <p:strVal val="visible"/>
                                      </p:to>
                                    </p:set>
                                    <p:anim calcmode="lin" valueType="num">
                                      <p:cBhvr additive="base">
                                        <p:cTn id="31" dur="500" fill="hold"/>
                                        <p:tgtEl>
                                          <p:spTgt spid="8089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089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80899">
                                            <p:txEl>
                                              <p:pRg st="4" end="4"/>
                                            </p:txEl>
                                          </p:spTgt>
                                        </p:tgtEl>
                                        <p:attrNameLst>
                                          <p:attrName>style.visibility</p:attrName>
                                        </p:attrNameLst>
                                      </p:cBhvr>
                                      <p:to>
                                        <p:strVal val="visible"/>
                                      </p:to>
                                    </p:set>
                                    <p:anim calcmode="lin" valueType="num">
                                      <p:cBhvr additive="base">
                                        <p:cTn id="37" dur="500" fill="hold"/>
                                        <p:tgtEl>
                                          <p:spTgt spid="8089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0899">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80899">
                                            <p:txEl>
                                              <p:pRg st="5" end="5"/>
                                            </p:txEl>
                                          </p:spTgt>
                                        </p:tgtEl>
                                        <p:attrNameLst>
                                          <p:attrName>style.visibility</p:attrName>
                                        </p:attrNameLst>
                                      </p:cBhvr>
                                      <p:to>
                                        <p:strVal val="visible"/>
                                      </p:to>
                                    </p:set>
                                    <p:anim calcmode="lin" valueType="num">
                                      <p:cBhvr additive="base">
                                        <p:cTn id="43" dur="500" fill="hold"/>
                                        <p:tgtEl>
                                          <p:spTgt spid="80899">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0899">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80899">
                                            <p:txEl>
                                              <p:pRg st="6" end="6"/>
                                            </p:txEl>
                                          </p:spTgt>
                                        </p:tgtEl>
                                        <p:attrNameLst>
                                          <p:attrName>style.visibility</p:attrName>
                                        </p:attrNameLst>
                                      </p:cBhvr>
                                      <p:to>
                                        <p:strVal val="visible"/>
                                      </p:to>
                                    </p:set>
                                    <p:anim calcmode="lin" valueType="num">
                                      <p:cBhvr additive="base">
                                        <p:cTn id="49" dur="500" fill="hold"/>
                                        <p:tgtEl>
                                          <p:spTgt spid="80899">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0899">
                                            <p:txEl>
                                              <p:pRg st="6" end="6"/>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80899">
                                            <p:txEl>
                                              <p:pRg st="7" end="7"/>
                                            </p:txEl>
                                          </p:spTgt>
                                        </p:tgtEl>
                                        <p:attrNameLst>
                                          <p:attrName>style.visibility</p:attrName>
                                        </p:attrNameLst>
                                      </p:cBhvr>
                                      <p:to>
                                        <p:strVal val="visible"/>
                                      </p:to>
                                    </p:set>
                                    <p:anim calcmode="lin" valueType="num">
                                      <p:cBhvr additive="base">
                                        <p:cTn id="55" dur="500" fill="hold"/>
                                        <p:tgtEl>
                                          <p:spTgt spid="80899">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80899">
                                            <p:txEl>
                                              <p:pRg st="7" end="7"/>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3" name="WHOOSH.WAV"/>
                                        </p:tgtEl>
                                      </p:cMediaNode>
                                    </p:audio>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9" fill="hold" grpId="0" nodeType="clickEffect">
                                  <p:stCondLst>
                                    <p:cond delay="0"/>
                                  </p:stCondLst>
                                  <p:childTnLst>
                                    <p:set>
                                      <p:cBhvr>
                                        <p:cTn id="60" dur="1" fill="hold">
                                          <p:stCondLst>
                                            <p:cond delay="0"/>
                                          </p:stCondLst>
                                        </p:cTn>
                                        <p:tgtEl>
                                          <p:spTgt spid="80899">
                                            <p:txEl>
                                              <p:pRg st="8" end="8"/>
                                            </p:txEl>
                                          </p:spTgt>
                                        </p:tgtEl>
                                        <p:attrNameLst>
                                          <p:attrName>style.visibility</p:attrName>
                                        </p:attrNameLst>
                                      </p:cBhvr>
                                      <p:to>
                                        <p:strVal val="visible"/>
                                      </p:to>
                                    </p:set>
                                    <p:anim calcmode="lin" valueType="num">
                                      <p:cBhvr additive="base">
                                        <p:cTn id="61" dur="500" fill="hold"/>
                                        <p:tgtEl>
                                          <p:spTgt spid="80899">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80899">
                                            <p:txEl>
                                              <p:pRg st="8" end="8"/>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autoUpdateAnimBg="0"/>
      <p:bldP spid="8089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defRPr/>
            </a:pPr>
            <a:r>
              <a:rPr lang="en-US" dirty="0" smtClean="0"/>
              <a:t>Openings are Harder than Closings </a:t>
            </a:r>
            <a:endParaRPr lang="en-US" dirty="0"/>
          </a:p>
        </p:txBody>
      </p:sp>
      <p:sp>
        <p:nvSpPr>
          <p:cNvPr id="26627" name="Rectangle 3"/>
          <p:cNvSpPr>
            <a:spLocks noGrp="1" noChangeArrowheads="1"/>
          </p:cNvSpPr>
          <p:nvPr>
            <p:ph type="body" idx="1"/>
          </p:nvPr>
        </p:nvSpPr>
        <p:spPr/>
        <p:txBody>
          <a:bodyPr/>
          <a:lstStyle/>
          <a:p>
            <a:pPr>
              <a:defRPr/>
            </a:pPr>
            <a:r>
              <a:rPr lang="en-US" dirty="0" smtClean="0"/>
              <a:t>You Open Before There is Any Evidence</a:t>
            </a:r>
          </a:p>
          <a:p>
            <a:pPr>
              <a:defRPr/>
            </a:pPr>
            <a:r>
              <a:rPr lang="en-US" dirty="0" smtClean="0"/>
              <a:t>The Jury Has Nothing on Which to Make Up Its Mind But What You Say, How You Say it, and Whether You are Able to Bolster What You Say with Exhibits</a:t>
            </a:r>
          </a:p>
          <a:p>
            <a:pPr>
              <a:defRPr/>
            </a:pPr>
            <a:r>
              <a:rPr lang="en-US" dirty="0" smtClean="0"/>
              <a:t>Openings are Intended to Persuade; To Turn a Neutral Juror Into a Committed Juror</a:t>
            </a:r>
          </a:p>
          <a:p>
            <a:pPr>
              <a:defRPr/>
            </a:pPr>
            <a:r>
              <a:rPr lang="en-US" dirty="0" smtClean="0"/>
              <a:t>Closings are to Confirm</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additive="base">
                                        <p:cTn id="7" dur="500" fill="hold"/>
                                        <p:tgtEl>
                                          <p:spTgt spid="26626"/>
                                        </p:tgtEl>
                                        <p:attrNameLst>
                                          <p:attrName>ppt_x</p:attrName>
                                        </p:attrNameLst>
                                      </p:cBhvr>
                                      <p:tavLst>
                                        <p:tav tm="0">
                                          <p:val>
                                            <p:strVal val="0-#ppt_w/2"/>
                                          </p:val>
                                        </p:tav>
                                        <p:tav tm="100000">
                                          <p:val>
                                            <p:strVal val="#ppt_x"/>
                                          </p:val>
                                        </p:tav>
                                      </p:tavLst>
                                    </p:anim>
                                    <p:anim calcmode="lin" valueType="num">
                                      <p:cBhvr additive="base">
                                        <p:cTn id="8" dur="500" fill="hold"/>
                                        <p:tgtEl>
                                          <p:spTgt spid="2662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6627">
                                            <p:txEl>
                                              <p:pRg st="0" end="0"/>
                                            </p:txEl>
                                          </p:spTgt>
                                        </p:tgtEl>
                                        <p:attrNameLst>
                                          <p:attrName>style.visibility</p:attrName>
                                        </p:attrNameLst>
                                      </p:cBhvr>
                                      <p:to>
                                        <p:strVal val="visible"/>
                                      </p:to>
                                    </p:set>
                                    <p:anim calcmode="lin" valueType="num">
                                      <p:cBhvr additive="base">
                                        <p:cTn id="13"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6627">
                                            <p:txEl>
                                              <p:pRg st="1" end="1"/>
                                            </p:txEl>
                                          </p:spTgt>
                                        </p:tgtEl>
                                        <p:attrNameLst>
                                          <p:attrName>style.visibility</p:attrName>
                                        </p:attrNameLst>
                                      </p:cBhvr>
                                      <p:to>
                                        <p:strVal val="visible"/>
                                      </p:to>
                                    </p:set>
                                    <p:anim calcmode="lin" valueType="num">
                                      <p:cBhvr additive="base">
                                        <p:cTn id="19"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6627">
                                            <p:txEl>
                                              <p:pRg st="2" end="2"/>
                                            </p:txEl>
                                          </p:spTgt>
                                        </p:tgtEl>
                                        <p:attrNameLst>
                                          <p:attrName>style.visibility</p:attrName>
                                        </p:attrNameLst>
                                      </p:cBhvr>
                                      <p:to>
                                        <p:strVal val="visible"/>
                                      </p:to>
                                    </p:set>
                                    <p:anim calcmode="lin" valueType="num">
                                      <p:cBhvr additive="base">
                                        <p:cTn id="25"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7">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6627">
                                            <p:txEl>
                                              <p:pRg st="3" end="3"/>
                                            </p:txEl>
                                          </p:spTgt>
                                        </p:tgtEl>
                                        <p:attrNameLst>
                                          <p:attrName>style.visibility</p:attrName>
                                        </p:attrNameLst>
                                      </p:cBhvr>
                                      <p:to>
                                        <p:strVal val="visible"/>
                                      </p:to>
                                    </p:set>
                                    <p:anim calcmode="lin" valueType="num">
                                      <p:cBhvr additive="base">
                                        <p:cTn id="31"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627">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utoUpdateAnimBg="0"/>
      <p:bldP spid="2662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defRPr/>
            </a:pPr>
            <a:r>
              <a:rPr lang="en-US"/>
              <a:t>Open Strong</a:t>
            </a:r>
          </a:p>
        </p:txBody>
      </p:sp>
      <p:sp>
        <p:nvSpPr>
          <p:cNvPr id="26627" name="Rectangle 3"/>
          <p:cNvSpPr>
            <a:spLocks noGrp="1" noChangeArrowheads="1"/>
          </p:cNvSpPr>
          <p:nvPr>
            <p:ph type="body" idx="1"/>
          </p:nvPr>
        </p:nvSpPr>
        <p:spPr/>
        <p:txBody>
          <a:bodyPr/>
          <a:lstStyle/>
          <a:p>
            <a:pPr>
              <a:defRPr/>
            </a:pPr>
            <a:r>
              <a:rPr lang="en-US" dirty="0"/>
              <a:t>No One Waits for Long to Begin to Make Up </a:t>
            </a:r>
            <a:r>
              <a:rPr lang="en-US" dirty="0" err="1"/>
              <a:t>His/Her</a:t>
            </a:r>
            <a:r>
              <a:rPr lang="en-US" dirty="0"/>
              <a:t> Mind</a:t>
            </a:r>
          </a:p>
          <a:p>
            <a:pPr lvl="1">
              <a:defRPr/>
            </a:pPr>
            <a:r>
              <a:rPr lang="en-US" dirty="0" smtClean="0"/>
              <a:t>Law Students </a:t>
            </a:r>
            <a:r>
              <a:rPr lang="en-US" dirty="0"/>
              <a:t>are Evidence of This</a:t>
            </a:r>
          </a:p>
          <a:p>
            <a:pPr lvl="1">
              <a:defRPr/>
            </a:pPr>
            <a:r>
              <a:rPr lang="en-US" dirty="0"/>
              <a:t>Drop/Add</a:t>
            </a:r>
          </a:p>
          <a:p>
            <a:pPr lvl="1">
              <a:defRPr/>
            </a:pPr>
            <a:r>
              <a:rPr lang="en-US" dirty="0"/>
              <a:t>Right Now in this </a:t>
            </a:r>
            <a:r>
              <a:rPr lang="en-US" dirty="0" smtClean="0"/>
              <a:t>Room Students Are Deciding Whether They Like This Course</a:t>
            </a:r>
            <a:endParaRPr lang="en-US" dirty="0"/>
          </a:p>
          <a:p>
            <a:pPr>
              <a:defRPr/>
            </a:pPr>
            <a:r>
              <a:rPr lang="en-US" dirty="0" smtClean="0"/>
              <a:t>Afterwards, Principles </a:t>
            </a:r>
            <a:r>
              <a:rPr lang="en-US" dirty="0"/>
              <a:t>of Denial and Rationalization Kick In</a:t>
            </a:r>
          </a:p>
          <a:p>
            <a:pPr>
              <a:buFontTx/>
              <a:buNone/>
              <a:defRPr/>
            </a:pP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additive="base">
                                        <p:cTn id="7" dur="500" fill="hold"/>
                                        <p:tgtEl>
                                          <p:spTgt spid="26626"/>
                                        </p:tgtEl>
                                        <p:attrNameLst>
                                          <p:attrName>ppt_x</p:attrName>
                                        </p:attrNameLst>
                                      </p:cBhvr>
                                      <p:tavLst>
                                        <p:tav tm="0">
                                          <p:val>
                                            <p:strVal val="0-#ppt_w/2"/>
                                          </p:val>
                                        </p:tav>
                                        <p:tav tm="100000">
                                          <p:val>
                                            <p:strVal val="#ppt_x"/>
                                          </p:val>
                                        </p:tav>
                                      </p:tavLst>
                                    </p:anim>
                                    <p:anim calcmode="lin" valueType="num">
                                      <p:cBhvr additive="base">
                                        <p:cTn id="8" dur="500" fill="hold"/>
                                        <p:tgtEl>
                                          <p:spTgt spid="2662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6627">
                                            <p:txEl>
                                              <p:pRg st="0" end="0"/>
                                            </p:txEl>
                                          </p:spTgt>
                                        </p:tgtEl>
                                        <p:attrNameLst>
                                          <p:attrName>style.visibility</p:attrName>
                                        </p:attrNameLst>
                                      </p:cBhvr>
                                      <p:to>
                                        <p:strVal val="visible"/>
                                      </p:to>
                                    </p:set>
                                    <p:anim calcmode="lin" valueType="num">
                                      <p:cBhvr additive="base">
                                        <p:cTn id="13"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6627">
                                            <p:txEl>
                                              <p:pRg st="1" end="1"/>
                                            </p:txEl>
                                          </p:spTgt>
                                        </p:tgtEl>
                                        <p:attrNameLst>
                                          <p:attrName>style.visibility</p:attrName>
                                        </p:attrNameLst>
                                      </p:cBhvr>
                                      <p:to>
                                        <p:strVal val="visible"/>
                                      </p:to>
                                    </p:set>
                                    <p:anim calcmode="lin" valueType="num">
                                      <p:cBhvr additive="base">
                                        <p:cTn id="19"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6627">
                                            <p:txEl>
                                              <p:pRg st="2" end="2"/>
                                            </p:txEl>
                                          </p:spTgt>
                                        </p:tgtEl>
                                        <p:attrNameLst>
                                          <p:attrName>style.visibility</p:attrName>
                                        </p:attrNameLst>
                                      </p:cBhvr>
                                      <p:to>
                                        <p:strVal val="visible"/>
                                      </p:to>
                                    </p:set>
                                    <p:anim calcmode="lin" valueType="num">
                                      <p:cBhvr additive="base">
                                        <p:cTn id="25"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7">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6627">
                                            <p:txEl>
                                              <p:pRg st="3" end="3"/>
                                            </p:txEl>
                                          </p:spTgt>
                                        </p:tgtEl>
                                        <p:attrNameLst>
                                          <p:attrName>style.visibility</p:attrName>
                                        </p:attrNameLst>
                                      </p:cBhvr>
                                      <p:to>
                                        <p:strVal val="visible"/>
                                      </p:to>
                                    </p:set>
                                    <p:anim calcmode="lin" valueType="num">
                                      <p:cBhvr additive="base">
                                        <p:cTn id="31"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627">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26627">
                                            <p:txEl>
                                              <p:pRg st="4" end="4"/>
                                            </p:txEl>
                                          </p:spTgt>
                                        </p:tgtEl>
                                        <p:attrNameLst>
                                          <p:attrName>style.visibility</p:attrName>
                                        </p:attrNameLst>
                                      </p:cBhvr>
                                      <p:to>
                                        <p:strVal val="visible"/>
                                      </p:to>
                                    </p:set>
                                    <p:anim calcmode="lin" valueType="num">
                                      <p:cBhvr additive="base">
                                        <p:cTn id="37"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6627">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utoUpdateAnimBg="0"/>
      <p:bldP spid="2662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p:txBody>
          <a:bodyPr/>
          <a:lstStyle/>
          <a:p>
            <a:pPr>
              <a:defRPr/>
            </a:pPr>
            <a:r>
              <a:rPr lang="en-US" dirty="0" smtClean="0"/>
              <a:t>You Need to Open Strong If You Speak Second</a:t>
            </a:r>
          </a:p>
          <a:p>
            <a:pPr>
              <a:defRPr/>
            </a:pPr>
            <a:r>
              <a:rPr lang="en-US" dirty="0" smtClean="0"/>
              <a:t>The Jurors Expect a Response</a:t>
            </a:r>
          </a:p>
          <a:p>
            <a:pPr>
              <a:defRPr/>
            </a:pPr>
            <a:r>
              <a:rPr lang="en-US" dirty="0" smtClean="0"/>
              <a:t>If You Think that the Jurors Will Wait Until the Prosecutor or Plaintiff Finishes to Make Up Their Minds, You Will Open Too Late</a:t>
            </a:r>
            <a:endParaRPr lang="en-US" dirty="0"/>
          </a:p>
        </p:txBody>
      </p:sp>
      <p:sp>
        <p:nvSpPr>
          <p:cNvPr id="2" name="Title 1"/>
          <p:cNvSpPr>
            <a:spLocks noGrp="1"/>
          </p:cNvSpPr>
          <p:nvPr>
            <p:ph type="title"/>
          </p:nvPr>
        </p:nvSpPr>
        <p:spPr/>
        <p:txBody>
          <a:bodyPr/>
          <a:lstStyle/>
          <a:p>
            <a:pPr>
              <a:defRPr/>
            </a:pPr>
            <a:r>
              <a:rPr lang="en-US" smtClean="0">
                <a:ea typeface="ＭＳ Ｐゴシック" charset="-128"/>
              </a:rPr>
              <a:t>Don</a:t>
            </a:r>
            <a:r>
              <a:rPr lang="en-US" altLang="en-US" smtClean="0">
                <a:ea typeface="ＭＳ Ｐゴシック" charset="-128"/>
              </a:rPr>
              <a:t>’</a:t>
            </a:r>
            <a:r>
              <a:rPr lang="en-US" smtClean="0">
                <a:ea typeface="ＭＳ Ｐゴシック" charset="-128"/>
              </a:rPr>
              <a:t>t Waive Opening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defRPr/>
            </a:pPr>
            <a:r>
              <a:rPr lang="en-US" sz="3200" dirty="0" smtClean="0"/>
              <a:t>Conn. Ct</a:t>
            </a:r>
            <a:r>
              <a:rPr lang="en-US" sz="3200" dirty="0"/>
              <a:t>. App. Judge Douglas S. </a:t>
            </a:r>
            <a:r>
              <a:rPr lang="en-US" sz="3200" dirty="0" err="1"/>
              <a:t>Lavine</a:t>
            </a:r>
            <a:r>
              <a:rPr lang="en-US" sz="3200" dirty="0"/>
              <a:t>, </a:t>
            </a:r>
            <a:r>
              <a:rPr lang="en-US" sz="3200" i="1" dirty="0"/>
              <a:t>The persuasive power of understatement</a:t>
            </a:r>
            <a:r>
              <a:rPr lang="en-US" sz="3200" dirty="0"/>
              <a:t>, National Law Journal, August 30, 2010</a:t>
            </a:r>
          </a:p>
        </p:txBody>
      </p:sp>
      <p:sp>
        <p:nvSpPr>
          <p:cNvPr id="55299" name="Rectangle 3"/>
          <p:cNvSpPr>
            <a:spLocks noGrp="1" noChangeArrowheads="1"/>
          </p:cNvSpPr>
          <p:nvPr>
            <p:ph type="body" idx="1"/>
          </p:nvPr>
        </p:nvSpPr>
        <p:spPr/>
        <p:txBody>
          <a:bodyPr/>
          <a:lstStyle/>
          <a:p>
            <a:pPr>
              <a:defRPr/>
            </a:pPr>
            <a:r>
              <a:rPr lang="ja-JP" altLang="en-US" smtClean="0">
                <a:ea typeface="ＭＳ Ｐゴシック" charset="-128"/>
              </a:rPr>
              <a:t>“</a:t>
            </a:r>
            <a:r>
              <a:rPr lang="en-US" altLang="ja-JP" smtClean="0">
                <a:ea typeface="ＭＳ Ｐゴシック" charset="-128"/>
              </a:rPr>
              <a:t>Studies have shown that people form immediate, sometimes unconscious opinions about other people within seconds of meeting them.  We size people up based on a wide array of factors—how they look, what they wear, the way they walk and talk, what they say and how they say it, to name just a few.</a:t>
            </a:r>
            <a:r>
              <a:rPr lang="ja-JP" altLang="en-US" smtClean="0">
                <a:ea typeface="ＭＳ Ｐゴシック" charset="-128"/>
              </a:rPr>
              <a:t>”</a:t>
            </a:r>
            <a:endParaRPr lang="en-US"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0-#ppt_w/2"/>
                                          </p:val>
                                        </p:tav>
                                        <p:tav tm="100000">
                                          <p:val>
                                            <p:strVal val="#ppt_x"/>
                                          </p:val>
                                        </p:tav>
                                      </p:tavLst>
                                    </p:anim>
                                    <p:anim calcmode="lin" valueType="num">
                                      <p:cBhvr additive="base">
                                        <p:cTn id="8" dur="500" fill="hold"/>
                                        <p:tgtEl>
                                          <p:spTgt spid="5529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5299">
                                            <p:txEl>
                                              <p:pRg st="0" end="0"/>
                                            </p:txEl>
                                          </p:spTgt>
                                        </p:tgtEl>
                                        <p:attrNameLst>
                                          <p:attrName>style.visibility</p:attrName>
                                        </p:attrNameLst>
                                      </p:cBhvr>
                                      <p:to>
                                        <p:strVal val="visible"/>
                                      </p:to>
                                    </p:set>
                                    <p:anim calcmode="lin" valueType="num">
                                      <p:cBhvr additive="base">
                                        <p:cTn id="13" dur="500" fill="hold"/>
                                        <p:tgtEl>
                                          <p:spTgt spid="552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29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defRPr/>
            </a:pPr>
            <a:r>
              <a:rPr lang="en-US"/>
              <a:t>Concerns</a:t>
            </a:r>
          </a:p>
        </p:txBody>
      </p:sp>
      <p:sp>
        <p:nvSpPr>
          <p:cNvPr id="57347" name="Rectangle 3"/>
          <p:cNvSpPr>
            <a:spLocks noGrp="1" noChangeArrowheads="1"/>
          </p:cNvSpPr>
          <p:nvPr>
            <p:ph type="body" idx="1"/>
          </p:nvPr>
        </p:nvSpPr>
        <p:spPr/>
        <p:txBody>
          <a:bodyPr/>
          <a:lstStyle/>
          <a:p>
            <a:pPr>
              <a:defRPr/>
            </a:pPr>
            <a:r>
              <a:rPr lang="en-US" smtClean="0">
                <a:ea typeface="ＭＳ Ｐゴシック" charset="-128"/>
                <a:cs typeface="Times New Roman" pitchFamily="18" charset="0"/>
              </a:rPr>
              <a:t>No golden rule reference</a:t>
            </a:r>
          </a:p>
          <a:p>
            <a:pPr>
              <a:defRPr/>
            </a:pPr>
            <a:r>
              <a:rPr lang="en-US" smtClean="0">
                <a:ea typeface="ＭＳ Ｐゴシック" charset="-128"/>
                <a:cs typeface="Times New Roman" pitchFamily="18" charset="0"/>
              </a:rPr>
              <a:t>No statement of personal beliefs; vouching</a:t>
            </a:r>
          </a:p>
          <a:p>
            <a:pPr>
              <a:defRPr/>
            </a:pPr>
            <a:r>
              <a:rPr lang="en-US" smtClean="0">
                <a:ea typeface="ＭＳ Ｐゴシック" charset="-128"/>
                <a:cs typeface="Times New Roman" pitchFamily="18" charset="0"/>
              </a:rPr>
              <a:t>No references to inadmissible evidence</a:t>
            </a:r>
          </a:p>
          <a:p>
            <a:pPr>
              <a:defRPr/>
            </a:pPr>
            <a:r>
              <a:rPr lang="en-US" smtClean="0">
                <a:ea typeface="ＭＳ Ｐゴシック" charset="-128"/>
                <a:cs typeface="Times New Roman" pitchFamily="18" charset="0"/>
              </a:rPr>
              <a:t>No </a:t>
            </a:r>
            <a:r>
              <a:rPr lang="ja-JP" altLang="en-US" smtClean="0">
                <a:ea typeface="ＭＳ Ｐゴシック" charset="-128"/>
                <a:cs typeface="Times New Roman" pitchFamily="18" charset="0"/>
              </a:rPr>
              <a:t>“</a:t>
            </a:r>
            <a:r>
              <a:rPr lang="en-US" altLang="ja-JP" smtClean="0">
                <a:ea typeface="ＭＳ Ｐゴシック" charset="-128"/>
                <a:cs typeface="Times New Roman" pitchFamily="18" charset="0"/>
              </a:rPr>
              <a:t>argument</a:t>
            </a:r>
            <a:r>
              <a:rPr lang="ja-JP" altLang="en-US" smtClean="0">
                <a:ea typeface="ＭＳ Ｐゴシック" charset="-128"/>
                <a:cs typeface="Times New Roman" pitchFamily="18" charset="0"/>
              </a:rPr>
              <a:t>”</a:t>
            </a:r>
            <a:r>
              <a:rPr lang="en-US" altLang="ja-JP" smtClean="0">
                <a:ea typeface="ＭＳ Ｐゴシック" charset="-128"/>
                <a:cs typeface="Times New Roman" pitchFamily="18" charset="0"/>
              </a:rPr>
              <a:t> re applicable law</a:t>
            </a:r>
          </a:p>
          <a:p>
            <a:pPr>
              <a:defRPr/>
            </a:pPr>
            <a:r>
              <a:rPr lang="en-US" smtClean="0">
                <a:ea typeface="ＭＳ Ｐゴシック" charset="-128"/>
                <a:cs typeface="Times New Roman" pitchFamily="18" charset="0"/>
              </a:rPr>
              <a:t>May state </a:t>
            </a:r>
            <a:r>
              <a:rPr lang="ja-JP" altLang="en-US" smtClean="0">
                <a:ea typeface="ＭＳ Ｐゴシック" charset="-128"/>
                <a:cs typeface="Times New Roman" pitchFamily="18" charset="0"/>
              </a:rPr>
              <a:t>“</a:t>
            </a:r>
            <a:r>
              <a:rPr lang="en-US" altLang="ja-JP" smtClean="0">
                <a:ea typeface="ＭＳ Ｐゴシック" charset="-128"/>
                <a:cs typeface="Times New Roman" pitchFamily="18" charset="0"/>
              </a:rPr>
              <a:t>legal contentions</a:t>
            </a:r>
            <a:r>
              <a:rPr lang="ja-JP" altLang="en-US" smtClean="0">
                <a:ea typeface="ＭＳ Ｐゴシック" charset="-128"/>
                <a:cs typeface="Times New Roman" pitchFamily="18" charset="0"/>
              </a:rPr>
              <a:t>”</a:t>
            </a:r>
            <a:endParaRPr lang="en-US" altLang="ja-JP" smtClean="0">
              <a:ea typeface="ＭＳ Ｐゴシック" charset="-128"/>
              <a:cs typeface="Times New Roman" pitchFamily="18" charset="0"/>
            </a:endParaRPr>
          </a:p>
          <a:p>
            <a:pPr>
              <a:defRPr/>
            </a:pPr>
            <a:r>
              <a:rPr lang="en-US" smtClean="0">
                <a:ea typeface="ＭＳ Ｐゴシック" charset="-128"/>
                <a:cs typeface="Times New Roman" pitchFamily="18" charset="0"/>
              </a:rPr>
              <a:t>Careful; Opening may constitute legal admission and result in a directed verdict</a:t>
            </a:r>
          </a:p>
          <a:p>
            <a:pPr>
              <a:defRPr/>
            </a:pPr>
            <a:endParaRPr lang="en-US" smtClean="0">
              <a:ea typeface="ＭＳ Ｐゴシック" charset="-128"/>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0-#ppt_w/2"/>
                                          </p:val>
                                        </p:tav>
                                        <p:tav tm="100000">
                                          <p:val>
                                            <p:strVal val="#ppt_x"/>
                                          </p:val>
                                        </p:tav>
                                      </p:tavLst>
                                    </p:anim>
                                    <p:anim calcmode="lin" valueType="num">
                                      <p:cBhvr additive="base">
                                        <p:cTn id="8" dur="500" fill="hold"/>
                                        <p:tgtEl>
                                          <p:spTgt spid="5734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7347">
                                            <p:txEl>
                                              <p:pRg st="0" end="0"/>
                                            </p:txEl>
                                          </p:spTgt>
                                        </p:tgtEl>
                                        <p:attrNameLst>
                                          <p:attrName>style.visibility</p:attrName>
                                        </p:attrNameLst>
                                      </p:cBhvr>
                                      <p:to>
                                        <p:strVal val="visible"/>
                                      </p:to>
                                    </p:set>
                                    <p:anim calcmode="lin" valueType="num">
                                      <p:cBhvr additive="base">
                                        <p:cTn id="13" dur="500" fill="hold"/>
                                        <p:tgtEl>
                                          <p:spTgt spid="5734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34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57347">
                                            <p:txEl>
                                              <p:pRg st="1" end="1"/>
                                            </p:txEl>
                                          </p:spTgt>
                                        </p:tgtEl>
                                        <p:attrNameLst>
                                          <p:attrName>style.visibility</p:attrName>
                                        </p:attrNameLst>
                                      </p:cBhvr>
                                      <p:to>
                                        <p:strVal val="visible"/>
                                      </p:to>
                                    </p:set>
                                    <p:anim calcmode="lin" valueType="num">
                                      <p:cBhvr additive="base">
                                        <p:cTn id="19"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347">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57347">
                                            <p:txEl>
                                              <p:pRg st="2" end="2"/>
                                            </p:txEl>
                                          </p:spTgt>
                                        </p:tgtEl>
                                        <p:attrNameLst>
                                          <p:attrName>style.visibility</p:attrName>
                                        </p:attrNameLst>
                                      </p:cBhvr>
                                      <p:to>
                                        <p:strVal val="visible"/>
                                      </p:to>
                                    </p:set>
                                    <p:anim calcmode="lin" valueType="num">
                                      <p:cBhvr additive="base">
                                        <p:cTn id="25"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7347">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57347">
                                            <p:txEl>
                                              <p:pRg st="3" end="3"/>
                                            </p:txEl>
                                          </p:spTgt>
                                        </p:tgtEl>
                                        <p:attrNameLst>
                                          <p:attrName>style.visibility</p:attrName>
                                        </p:attrNameLst>
                                      </p:cBhvr>
                                      <p:to>
                                        <p:strVal val="visible"/>
                                      </p:to>
                                    </p:set>
                                    <p:anim calcmode="lin" valueType="num">
                                      <p:cBhvr additive="base">
                                        <p:cTn id="31"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7347">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57347">
                                            <p:txEl>
                                              <p:pRg st="4" end="4"/>
                                            </p:txEl>
                                          </p:spTgt>
                                        </p:tgtEl>
                                        <p:attrNameLst>
                                          <p:attrName>style.visibility</p:attrName>
                                        </p:attrNameLst>
                                      </p:cBhvr>
                                      <p:to>
                                        <p:strVal val="visible"/>
                                      </p:to>
                                    </p:set>
                                    <p:anim calcmode="lin" valueType="num">
                                      <p:cBhvr additive="base">
                                        <p:cTn id="37" dur="500" fill="hold"/>
                                        <p:tgtEl>
                                          <p:spTgt spid="5734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7347">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57347">
                                            <p:txEl>
                                              <p:pRg st="5" end="5"/>
                                            </p:txEl>
                                          </p:spTgt>
                                        </p:tgtEl>
                                        <p:attrNameLst>
                                          <p:attrName>style.visibility</p:attrName>
                                        </p:attrNameLst>
                                      </p:cBhvr>
                                      <p:to>
                                        <p:strVal val="visible"/>
                                      </p:to>
                                    </p:set>
                                    <p:anim calcmode="lin" valueType="num">
                                      <p:cBhvr additive="base">
                                        <p:cTn id="43" dur="500" fill="hold"/>
                                        <p:tgtEl>
                                          <p:spTgt spid="5734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7347">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defRPr/>
            </a:pPr>
            <a:r>
              <a:rPr lang="en-US"/>
              <a:t>Choice of Words</a:t>
            </a:r>
          </a:p>
        </p:txBody>
      </p:sp>
      <p:sp>
        <p:nvSpPr>
          <p:cNvPr id="27651" name="Rectangle 3"/>
          <p:cNvSpPr>
            <a:spLocks noGrp="1" noChangeArrowheads="1"/>
          </p:cNvSpPr>
          <p:nvPr>
            <p:ph type="body" idx="1"/>
          </p:nvPr>
        </p:nvSpPr>
        <p:spPr/>
        <p:txBody>
          <a:bodyPr/>
          <a:lstStyle/>
          <a:p>
            <a:pPr>
              <a:defRPr/>
            </a:pPr>
            <a:r>
              <a:rPr lang="en-US"/>
              <a:t>I (or we) will prove</a:t>
            </a:r>
          </a:p>
          <a:p>
            <a:pPr>
              <a:defRPr/>
            </a:pPr>
            <a:r>
              <a:rPr lang="en-US"/>
              <a:t>The evidence will show</a:t>
            </a:r>
          </a:p>
          <a:p>
            <a:pPr>
              <a:defRPr/>
            </a:pPr>
            <a:r>
              <a:rPr lang="en-US"/>
              <a:t>There will be evidence to show</a:t>
            </a:r>
          </a:p>
          <a:p>
            <a:pPr>
              <a:defRPr/>
            </a:pPr>
            <a:r>
              <a:rPr lang="en-US"/>
              <a:t>There will evidence from which you can conclude</a:t>
            </a:r>
          </a:p>
          <a:p>
            <a:pPr>
              <a:defRPr/>
            </a:pPr>
            <a:r>
              <a:rPr lang="en-US"/>
              <a:t>There will be evidence from which, I submit, you can conclude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0-#ppt_w/2"/>
                                          </p:val>
                                        </p:tav>
                                        <p:tav tm="100000">
                                          <p:val>
                                            <p:strVal val="#ppt_x"/>
                                          </p:val>
                                        </p:tav>
                                      </p:tavLst>
                                    </p:anim>
                                    <p:anim calcmode="lin" valueType="num">
                                      <p:cBhvr additive="base">
                                        <p:cTn id="8" dur="500" fill="hold"/>
                                        <p:tgtEl>
                                          <p:spTgt spid="2765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7651">
                                            <p:txEl>
                                              <p:pRg st="0" end="0"/>
                                            </p:txEl>
                                          </p:spTgt>
                                        </p:tgtEl>
                                        <p:attrNameLst>
                                          <p:attrName>style.visibility</p:attrName>
                                        </p:attrNameLst>
                                      </p:cBhvr>
                                      <p:to>
                                        <p:strVal val="visible"/>
                                      </p:to>
                                    </p:set>
                                    <p:anim calcmode="lin" valueType="num">
                                      <p:cBhvr additive="base">
                                        <p:cTn id="13"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7651">
                                            <p:txEl>
                                              <p:pRg st="1" end="1"/>
                                            </p:txEl>
                                          </p:spTgt>
                                        </p:tgtEl>
                                        <p:attrNameLst>
                                          <p:attrName>style.visibility</p:attrName>
                                        </p:attrNameLst>
                                      </p:cBhvr>
                                      <p:to>
                                        <p:strVal val="visible"/>
                                      </p:to>
                                    </p:set>
                                    <p:anim calcmode="lin" valueType="num">
                                      <p:cBhvr additive="base">
                                        <p:cTn id="19"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7651">
                                            <p:txEl>
                                              <p:pRg st="2" end="2"/>
                                            </p:txEl>
                                          </p:spTgt>
                                        </p:tgtEl>
                                        <p:attrNameLst>
                                          <p:attrName>style.visibility</p:attrName>
                                        </p:attrNameLst>
                                      </p:cBhvr>
                                      <p:to>
                                        <p:strVal val="visible"/>
                                      </p:to>
                                    </p:set>
                                    <p:anim calcmode="lin" valueType="num">
                                      <p:cBhvr additive="base">
                                        <p:cTn id="25"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65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7651">
                                            <p:txEl>
                                              <p:pRg st="3" end="3"/>
                                            </p:txEl>
                                          </p:spTgt>
                                        </p:tgtEl>
                                        <p:attrNameLst>
                                          <p:attrName>style.visibility</p:attrName>
                                        </p:attrNameLst>
                                      </p:cBhvr>
                                      <p:to>
                                        <p:strVal val="visible"/>
                                      </p:to>
                                    </p:set>
                                    <p:anim calcmode="lin" valueType="num">
                                      <p:cBhvr additive="base">
                                        <p:cTn id="31"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7651">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27651">
                                            <p:txEl>
                                              <p:pRg st="4" end="4"/>
                                            </p:txEl>
                                          </p:spTgt>
                                        </p:tgtEl>
                                        <p:attrNameLst>
                                          <p:attrName>style.visibility</p:attrName>
                                        </p:attrNameLst>
                                      </p:cBhvr>
                                      <p:to>
                                        <p:strVal val="visible"/>
                                      </p:to>
                                    </p:set>
                                    <p:anim calcmode="lin" valueType="num">
                                      <p:cBhvr additive="base">
                                        <p:cTn id="37" dur="500" fill="hold"/>
                                        <p:tgtEl>
                                          <p:spTgt spid="2765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7651">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defRPr/>
            </a:pPr>
            <a:r>
              <a:rPr lang="en-US" dirty="0" smtClean="0"/>
              <a:t>Words are Facilitators of Speech</a:t>
            </a:r>
            <a:endParaRPr lang="en-US" dirty="0"/>
          </a:p>
        </p:txBody>
      </p:sp>
      <p:sp>
        <p:nvSpPr>
          <p:cNvPr id="27651" name="Rectangle 3"/>
          <p:cNvSpPr>
            <a:spLocks noGrp="1" noChangeArrowheads="1"/>
          </p:cNvSpPr>
          <p:nvPr>
            <p:ph type="body" idx="1"/>
          </p:nvPr>
        </p:nvSpPr>
        <p:spPr/>
        <p:txBody>
          <a:bodyPr/>
          <a:lstStyle/>
          <a:p>
            <a:pPr>
              <a:defRPr/>
            </a:pPr>
            <a:r>
              <a:rPr lang="en-US" smtClean="0">
                <a:ea typeface="ＭＳ Ｐゴシック" charset="-128"/>
              </a:rPr>
              <a:t>Say it Strongly</a:t>
            </a:r>
          </a:p>
          <a:p>
            <a:pPr>
              <a:defRPr/>
            </a:pPr>
            <a:r>
              <a:rPr lang="en-US" smtClean="0">
                <a:ea typeface="ＭＳ Ｐゴシック" charset="-128"/>
              </a:rPr>
              <a:t>You Have Nothing to Lose</a:t>
            </a:r>
          </a:p>
          <a:p>
            <a:pPr>
              <a:defRPr/>
            </a:pPr>
            <a:r>
              <a:rPr lang="en-US" smtClean="0">
                <a:ea typeface="ＭＳ Ｐゴシック" charset="-128"/>
              </a:rPr>
              <a:t>If You Say, </a:t>
            </a:r>
            <a:r>
              <a:rPr lang="en-US" altLang="en-US" smtClean="0">
                <a:ea typeface="ＭＳ Ｐゴシック" charset="-128"/>
              </a:rPr>
              <a:t>“</a:t>
            </a:r>
            <a:r>
              <a:rPr lang="en-US" smtClean="0">
                <a:ea typeface="ＭＳ Ｐゴシック" charset="-128"/>
              </a:rPr>
              <a:t>The Evidence Will Show</a:t>
            </a:r>
            <a:r>
              <a:rPr lang="en-US" altLang="en-US" smtClean="0">
                <a:ea typeface="ＭＳ Ｐゴシック" charset="-128"/>
              </a:rPr>
              <a:t>”</a:t>
            </a:r>
            <a:r>
              <a:rPr lang="en-US" smtClean="0">
                <a:ea typeface="ＭＳ Ｐゴシック" charset="-128"/>
              </a:rPr>
              <a:t> the Jurors Hear that as </a:t>
            </a:r>
            <a:r>
              <a:rPr lang="en-US" altLang="en-US" smtClean="0">
                <a:ea typeface="ＭＳ Ｐゴシック" charset="-128"/>
              </a:rPr>
              <a:t>“</a:t>
            </a:r>
            <a:r>
              <a:rPr lang="en-US" smtClean="0">
                <a:ea typeface="ＭＳ Ｐゴシック" charset="-128"/>
              </a:rPr>
              <a:t>I Will Prove</a:t>
            </a:r>
            <a:r>
              <a:rPr lang="en-US" altLang="en-US" smtClean="0">
                <a:ea typeface="ＭＳ Ｐゴシック" charset="-128"/>
              </a:rPr>
              <a:t>”</a:t>
            </a:r>
            <a:endParaRPr lang="en-US" smtClean="0">
              <a:ea typeface="ＭＳ Ｐゴシック" charset="-128"/>
            </a:endParaRPr>
          </a:p>
          <a:p>
            <a:pPr>
              <a:defRPr/>
            </a:pPr>
            <a:r>
              <a:rPr lang="en-US" smtClean="0">
                <a:ea typeface="ＭＳ Ｐゴシック" charset="-128"/>
              </a:rPr>
              <a:t>They are More Likely to Believe You Will Prove it if You Say it Strongly I</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0-#ppt_w/2"/>
                                          </p:val>
                                        </p:tav>
                                        <p:tav tm="100000">
                                          <p:val>
                                            <p:strVal val="#ppt_x"/>
                                          </p:val>
                                        </p:tav>
                                      </p:tavLst>
                                    </p:anim>
                                    <p:anim calcmode="lin" valueType="num">
                                      <p:cBhvr additive="base">
                                        <p:cTn id="8" dur="500" fill="hold"/>
                                        <p:tgtEl>
                                          <p:spTgt spid="2765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7651">
                                            <p:txEl>
                                              <p:pRg st="0" end="0"/>
                                            </p:txEl>
                                          </p:spTgt>
                                        </p:tgtEl>
                                        <p:attrNameLst>
                                          <p:attrName>style.visibility</p:attrName>
                                        </p:attrNameLst>
                                      </p:cBhvr>
                                      <p:to>
                                        <p:strVal val="visible"/>
                                      </p:to>
                                    </p:set>
                                    <p:anim calcmode="lin" valueType="num">
                                      <p:cBhvr additive="base">
                                        <p:cTn id="13"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7651">
                                            <p:txEl>
                                              <p:pRg st="1" end="1"/>
                                            </p:txEl>
                                          </p:spTgt>
                                        </p:tgtEl>
                                        <p:attrNameLst>
                                          <p:attrName>style.visibility</p:attrName>
                                        </p:attrNameLst>
                                      </p:cBhvr>
                                      <p:to>
                                        <p:strVal val="visible"/>
                                      </p:to>
                                    </p:set>
                                    <p:anim calcmode="lin" valueType="num">
                                      <p:cBhvr additive="base">
                                        <p:cTn id="19"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7651">
                                            <p:txEl>
                                              <p:pRg st="2" end="2"/>
                                            </p:txEl>
                                          </p:spTgt>
                                        </p:tgtEl>
                                        <p:attrNameLst>
                                          <p:attrName>style.visibility</p:attrName>
                                        </p:attrNameLst>
                                      </p:cBhvr>
                                      <p:to>
                                        <p:strVal val="visible"/>
                                      </p:to>
                                    </p:set>
                                    <p:anim calcmode="lin" valueType="num">
                                      <p:cBhvr additive="base">
                                        <p:cTn id="25"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65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27651">
                                            <p:txEl>
                                              <p:pRg st="3" end="3"/>
                                            </p:txEl>
                                          </p:spTgt>
                                        </p:tgtEl>
                                        <p:attrNameLst>
                                          <p:attrName>style.visibility</p:attrName>
                                        </p:attrNameLst>
                                      </p:cBhvr>
                                      <p:to>
                                        <p:strVal val="visible"/>
                                      </p:to>
                                    </p:set>
                                    <p:anim calcmode="lin" valueType="num">
                                      <p:cBhvr additive="base">
                                        <p:cTn id="31"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7651">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build="p"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1192</Words>
  <Application>Microsoft Macintosh PowerPoint</Application>
  <PresentationFormat>On-screen Show (4:3)</PresentationFormat>
  <Paragraphs>175</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EFFECTIVE TRIAL ADVOCACY: OPENING ARGUMENT (YES!)</vt:lpstr>
      <vt:lpstr>Opening Statement is An Argument</vt:lpstr>
      <vt:lpstr>Openings are Harder than Closings </vt:lpstr>
      <vt:lpstr>Open Strong</vt:lpstr>
      <vt:lpstr>Don’t Waive Opening</vt:lpstr>
      <vt:lpstr>Conn. Ct. App. Judge Douglas S. Lavine, The persuasive power of understatement, National Law Journal, August 30, 2010</vt:lpstr>
      <vt:lpstr>Concerns</vt:lpstr>
      <vt:lpstr>Choice of Words</vt:lpstr>
      <vt:lpstr>Words are Facilitators of Speech</vt:lpstr>
      <vt:lpstr>Three General Approaches </vt:lpstr>
      <vt:lpstr>Nothing Can Stop You From Choosing The Most Persuasive Techniques</vt:lpstr>
      <vt:lpstr>Prosecute Your Case</vt:lpstr>
      <vt:lpstr>Going First and Second</vt:lpstr>
      <vt:lpstr>THE KEY: THE RIGHT THEME</vt:lpstr>
      <vt:lpstr>4 Ways of Dealing with Bad Stuff</vt:lpstr>
      <vt:lpstr>Do Not Wind-Up</vt:lpstr>
      <vt:lpstr>Don’t Read Your Opening</vt:lpstr>
      <vt:lpstr>Some Dos</vt:lpstr>
      <vt:lpstr>Exhibits Span the Spectrum</vt:lpstr>
      <vt:lpstr>Civil and Criminal Cases are Different</vt:lpstr>
      <vt:lpstr>Some Tips</vt:lpstr>
      <vt:lpstr>More Tips</vt:lpstr>
      <vt:lpstr>Some Themes</vt:lpstr>
      <vt:lpstr>Testing the Opening </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dc:title>
  <dc:creator>Steve Saltzburg</dc:creator>
  <cp:lastModifiedBy>Stephen Saltzburg</cp:lastModifiedBy>
  <cp:revision>28</cp:revision>
  <dcterms:created xsi:type="dcterms:W3CDTF">2002-08-26T14:58:51Z</dcterms:created>
  <dcterms:modified xsi:type="dcterms:W3CDTF">2014-06-10T15:01:41Z</dcterms:modified>
</cp:coreProperties>
</file>