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audio1.bin" ContentType="audio/unknown"/>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29"/>
  </p:notesMasterIdLst>
  <p:sldIdLst>
    <p:sldId id="271" r:id="rId6"/>
    <p:sldId id="287" r:id="rId7"/>
    <p:sldId id="272" r:id="rId8"/>
    <p:sldId id="279" r:id="rId9"/>
    <p:sldId id="280" r:id="rId10"/>
    <p:sldId id="262" r:id="rId11"/>
    <p:sldId id="256" r:id="rId12"/>
    <p:sldId id="284" r:id="rId13"/>
    <p:sldId id="257" r:id="rId14"/>
    <p:sldId id="282" r:id="rId15"/>
    <p:sldId id="283" r:id="rId16"/>
    <p:sldId id="273" r:id="rId17"/>
    <p:sldId id="285" r:id="rId18"/>
    <p:sldId id="258" r:id="rId19"/>
    <p:sldId id="259" r:id="rId20"/>
    <p:sldId id="281" r:id="rId21"/>
    <p:sldId id="260" r:id="rId22"/>
    <p:sldId id="274" r:id="rId23"/>
    <p:sldId id="275" r:id="rId24"/>
    <p:sldId id="276" r:id="rId25"/>
    <p:sldId id="286" r:id="rId26"/>
    <p:sldId id="277" r:id="rId27"/>
    <p:sldId id="278" r:id="rId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2496" y="-4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notesMaster" Target="notesMasters/notesMaster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4CA1E48-7A6B-491A-BC49-6189F5592051}" type="slidenum">
              <a:rPr lang="en-US"/>
              <a:pPr>
                <a:defRPr/>
              </a:pPr>
              <a:t>‹#›</a:t>
            </a:fld>
            <a:endParaRPr lang="en-US"/>
          </a:p>
        </p:txBody>
      </p:sp>
    </p:spTree>
    <p:extLst>
      <p:ext uri="{BB962C8B-B14F-4D97-AF65-F5344CB8AC3E}">
        <p14:creationId xmlns:p14="http://schemas.microsoft.com/office/powerpoint/2010/main" val="21987418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95A5712F-0F1B-4F18-96E9-2C6B9087CD81}" type="slidenum">
              <a:rPr lang="en-US" sz="1200" smtClean="0"/>
              <a:pPr>
                <a:defRPr/>
              </a:pPr>
              <a:t>1</a:t>
            </a:fld>
            <a:endParaRPr 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B792B9B3-20BE-40DF-AF64-B962B4E97077}" type="slidenum">
              <a:rPr lang="en-US" sz="1200" smtClean="0"/>
              <a:pPr>
                <a:defRPr/>
              </a:pPr>
              <a:t>10</a:t>
            </a:fld>
            <a:endParaRPr lang="en-US"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BD324AEC-7F91-40F9-B9EF-9F2E1B6AA3DB}" type="slidenum">
              <a:rPr lang="en-US" sz="1200" smtClean="0"/>
              <a:pPr>
                <a:defRPr/>
              </a:pPr>
              <a:t>11</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473AE9C6-21F2-4502-A964-6912C81D5365}" type="slidenum">
              <a:rPr lang="en-US" sz="1200" smtClean="0"/>
              <a:pPr>
                <a:defRPr/>
              </a:pPr>
              <a:t>12</a:t>
            </a:fld>
            <a:endParaRPr lang="en-US" sz="120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A7ED0C26-61A7-411F-9B01-319075F40ADA}" type="slidenum">
              <a:rPr lang="en-US" sz="1200" smtClean="0"/>
              <a:pPr>
                <a:defRPr/>
              </a:pPr>
              <a:t>13</a:t>
            </a:fld>
            <a:endParaRPr 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54A590EF-C45C-480B-9470-137FEA8341CE}" type="slidenum">
              <a:rPr lang="en-US" sz="1200" smtClean="0"/>
              <a:pPr>
                <a:defRPr/>
              </a:pPr>
              <a:t>14</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AFE91079-675F-4A8A-833A-67BAF17460A2}" type="slidenum">
              <a:rPr lang="en-US" sz="1200" smtClean="0"/>
              <a:pPr>
                <a:defRPr/>
              </a:pPr>
              <a:t>15</a:t>
            </a:fld>
            <a:endParaRPr lang="en-US" sz="12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03812040-ABDF-4F13-AD7D-FA205E85A868}" type="slidenum">
              <a:rPr lang="en-US" sz="1200" smtClean="0"/>
              <a:pPr>
                <a:defRPr/>
              </a:pPr>
              <a:t>16</a:t>
            </a:fld>
            <a:endParaRPr lang="en-US" sz="120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2E13B801-2CF2-4278-AEB2-155ED7BE7EC9}" type="slidenum">
              <a:rPr lang="en-US" sz="1200" smtClean="0"/>
              <a:pPr>
                <a:defRPr/>
              </a:pPr>
              <a:t>17</a:t>
            </a:fld>
            <a:endParaRPr lang="en-US" sz="12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C98C8AF5-2B1C-4C48-B07F-08E80FABE4D5}" type="slidenum">
              <a:rPr lang="en-US" sz="1200" smtClean="0"/>
              <a:pPr>
                <a:defRPr/>
              </a:pPr>
              <a:t>18</a:t>
            </a:fld>
            <a:endParaRPr lang="en-US"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3374612B-6AE2-44DE-95DB-84FF5A2D6D30}" type="slidenum">
              <a:rPr lang="en-US" sz="1200" smtClean="0"/>
              <a:pPr>
                <a:defRPr/>
              </a:pPr>
              <a:t>19</a:t>
            </a:fld>
            <a:endParaRPr lang="en-US" sz="12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95A5712F-0F1B-4F18-96E9-2C6B9087CD81}" type="slidenum">
              <a:rPr lang="en-US" sz="1200" smtClean="0"/>
              <a:pPr>
                <a:defRPr/>
              </a:pPr>
              <a:t>2</a:t>
            </a:fld>
            <a:endParaRPr 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CC37C890-0FD9-414E-A35C-1CC6C6A408DF}" type="slidenum">
              <a:rPr lang="en-US" sz="1200" smtClean="0"/>
              <a:pPr>
                <a:defRPr/>
              </a:pPr>
              <a:t>20</a:t>
            </a:fld>
            <a:endParaRPr lang="en-US"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1672B2F7-E382-4BB6-9986-8AB5313CCC28}" type="slidenum">
              <a:rPr lang="en-US" sz="1200" smtClean="0"/>
              <a:pPr>
                <a:defRPr/>
              </a:pPr>
              <a:t>21</a:t>
            </a:fld>
            <a:endParaRPr lang="en-US"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FA01F74B-BA6A-49C0-AE4D-1B89523A674A}" type="slidenum">
              <a:rPr lang="en-US" sz="1200" smtClean="0"/>
              <a:pPr>
                <a:defRPr/>
              </a:pPr>
              <a:t>22</a:t>
            </a:fld>
            <a:endParaRPr lang="en-US" sz="12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FAB4059A-BF6F-40C1-B248-B55D9AB9F8AC}" type="slidenum">
              <a:rPr lang="en-US" sz="1200" smtClean="0"/>
              <a:pPr>
                <a:defRPr/>
              </a:pPr>
              <a:t>23</a:t>
            </a:fld>
            <a:endParaRPr lang="en-US" sz="120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36E85665-D1A3-41BB-849B-F28EE4D08299}" type="slidenum">
              <a:rPr lang="en-US" sz="1200" smtClean="0"/>
              <a:pPr>
                <a:defRPr/>
              </a:pPr>
              <a:t>3</a:t>
            </a:fld>
            <a:endParaRPr lang="en-US" sz="120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2175D617-853F-4285-8CFD-467CF7264810}" type="slidenum">
              <a:rPr lang="en-US" sz="1200" smtClean="0"/>
              <a:pPr>
                <a:defRPr/>
              </a:pPr>
              <a:t>4</a:t>
            </a:fld>
            <a:endParaRPr lang="en-US" sz="120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94CD417F-CAC3-4EB1-9252-1E38C95399ED}" type="slidenum">
              <a:rPr lang="en-US" sz="1200" smtClean="0"/>
              <a:pPr>
                <a:defRPr/>
              </a:pPr>
              <a:t>5</a:t>
            </a:fld>
            <a:endParaRPr lang="en-US" sz="12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2DDDA87C-2476-465F-AEF5-9F95E3BC6C3A}" type="slidenum">
              <a:rPr lang="en-US" sz="1200" smtClean="0"/>
              <a:pPr>
                <a:defRPr/>
              </a:pPr>
              <a:t>6</a:t>
            </a:fld>
            <a:endParaRPr lang="en-US"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67D4D472-536D-4067-9BE7-3F9EF693DDCD}" type="slidenum">
              <a:rPr lang="en-US" sz="1200" smtClean="0"/>
              <a:pPr>
                <a:defRPr/>
              </a:pPr>
              <a:t>7</a:t>
            </a:fld>
            <a:endParaRPr lang="en-US" sz="120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68554421-AC1B-49BE-B6B2-B7817A0F39F3}" type="slidenum">
              <a:rPr lang="en-US" sz="1200" smtClean="0"/>
              <a:pPr>
                <a:defRPr/>
              </a:pPr>
              <a:t>8</a:t>
            </a:fld>
            <a:endParaRPr 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B40E9323-88C6-41C2-976D-0FC164517DC1}" type="slidenum">
              <a:rPr lang="en-US" sz="1200" smtClean="0"/>
              <a:pPr>
                <a:defRPr/>
              </a:pPr>
              <a:t>9</a:t>
            </a:fld>
            <a:endParaRPr lang="en-US" sz="120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B2B3E5-2A59-42B8-A8FA-F6D4B97CFDBA}" type="slidenum">
              <a:rPr lang="en-US"/>
              <a:pPr>
                <a:defRPr/>
              </a:pPr>
              <a:t>‹#›</a:t>
            </a:fld>
            <a:endParaRPr lang="en-US"/>
          </a:p>
        </p:txBody>
      </p:sp>
    </p:spTree>
    <p:extLst>
      <p:ext uri="{BB962C8B-B14F-4D97-AF65-F5344CB8AC3E}">
        <p14:creationId xmlns:p14="http://schemas.microsoft.com/office/powerpoint/2010/main" val="1301289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C59DA4-A061-4DAD-AEA9-74F291864EE5}" type="slidenum">
              <a:rPr lang="en-US"/>
              <a:pPr>
                <a:defRPr/>
              </a:pPr>
              <a:t>‹#›</a:t>
            </a:fld>
            <a:endParaRPr lang="en-US"/>
          </a:p>
        </p:txBody>
      </p:sp>
    </p:spTree>
    <p:extLst>
      <p:ext uri="{BB962C8B-B14F-4D97-AF65-F5344CB8AC3E}">
        <p14:creationId xmlns:p14="http://schemas.microsoft.com/office/powerpoint/2010/main" val="1192820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B2CBA5-8F2D-4364-81CA-022F247C11D0}" type="slidenum">
              <a:rPr lang="en-US"/>
              <a:pPr>
                <a:defRPr/>
              </a:pPr>
              <a:t>‹#›</a:t>
            </a:fld>
            <a:endParaRPr lang="en-US"/>
          </a:p>
        </p:txBody>
      </p:sp>
    </p:spTree>
    <p:extLst>
      <p:ext uri="{BB962C8B-B14F-4D97-AF65-F5344CB8AC3E}">
        <p14:creationId xmlns:p14="http://schemas.microsoft.com/office/powerpoint/2010/main" val="1409414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2A75FB-000A-4B0D-B148-69C8E007612F}" type="slidenum">
              <a:rPr lang="en-US"/>
              <a:pPr>
                <a:defRPr/>
              </a:pPr>
              <a:t>‹#›</a:t>
            </a:fld>
            <a:endParaRPr lang="en-US"/>
          </a:p>
        </p:txBody>
      </p:sp>
    </p:spTree>
    <p:extLst>
      <p:ext uri="{BB962C8B-B14F-4D97-AF65-F5344CB8AC3E}">
        <p14:creationId xmlns:p14="http://schemas.microsoft.com/office/powerpoint/2010/main" val="211023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80EE05-35B0-4E74-8927-8E498E84E1C7}" type="slidenum">
              <a:rPr lang="en-US"/>
              <a:pPr>
                <a:defRPr/>
              </a:pPr>
              <a:t>‹#›</a:t>
            </a:fld>
            <a:endParaRPr lang="en-US"/>
          </a:p>
        </p:txBody>
      </p:sp>
    </p:spTree>
    <p:extLst>
      <p:ext uri="{BB962C8B-B14F-4D97-AF65-F5344CB8AC3E}">
        <p14:creationId xmlns:p14="http://schemas.microsoft.com/office/powerpoint/2010/main" val="2223947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4DBB67-9D18-4051-A9BC-736C2684DF13}" type="slidenum">
              <a:rPr lang="en-US"/>
              <a:pPr>
                <a:defRPr/>
              </a:pPr>
              <a:t>‹#›</a:t>
            </a:fld>
            <a:endParaRPr lang="en-US"/>
          </a:p>
        </p:txBody>
      </p:sp>
    </p:spTree>
    <p:extLst>
      <p:ext uri="{BB962C8B-B14F-4D97-AF65-F5344CB8AC3E}">
        <p14:creationId xmlns:p14="http://schemas.microsoft.com/office/powerpoint/2010/main" val="2031638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7E744D-88DF-427E-B2A9-5E9A05967FDB}" type="slidenum">
              <a:rPr lang="en-US"/>
              <a:pPr>
                <a:defRPr/>
              </a:pPr>
              <a:t>‹#›</a:t>
            </a:fld>
            <a:endParaRPr lang="en-US"/>
          </a:p>
        </p:txBody>
      </p:sp>
    </p:spTree>
    <p:extLst>
      <p:ext uri="{BB962C8B-B14F-4D97-AF65-F5344CB8AC3E}">
        <p14:creationId xmlns:p14="http://schemas.microsoft.com/office/powerpoint/2010/main" val="206814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EAA1D36-62B0-4EFF-9C6F-8FE8E1AA0BD8}" type="slidenum">
              <a:rPr lang="en-US"/>
              <a:pPr>
                <a:defRPr/>
              </a:pPr>
              <a:t>‹#›</a:t>
            </a:fld>
            <a:endParaRPr lang="en-US"/>
          </a:p>
        </p:txBody>
      </p:sp>
    </p:spTree>
    <p:extLst>
      <p:ext uri="{BB962C8B-B14F-4D97-AF65-F5344CB8AC3E}">
        <p14:creationId xmlns:p14="http://schemas.microsoft.com/office/powerpoint/2010/main" val="276471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D59E7AC-E8A5-4250-9D30-81B07D4551D0}" type="slidenum">
              <a:rPr lang="en-US"/>
              <a:pPr>
                <a:defRPr/>
              </a:pPr>
              <a:t>‹#›</a:t>
            </a:fld>
            <a:endParaRPr lang="en-US"/>
          </a:p>
        </p:txBody>
      </p:sp>
    </p:spTree>
    <p:extLst>
      <p:ext uri="{BB962C8B-B14F-4D97-AF65-F5344CB8AC3E}">
        <p14:creationId xmlns:p14="http://schemas.microsoft.com/office/powerpoint/2010/main" val="60113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B738829-2273-4467-A6C2-E0966310BCBF}" type="slidenum">
              <a:rPr lang="en-US"/>
              <a:pPr>
                <a:defRPr/>
              </a:pPr>
              <a:t>‹#›</a:t>
            </a:fld>
            <a:endParaRPr lang="en-US"/>
          </a:p>
        </p:txBody>
      </p:sp>
    </p:spTree>
    <p:extLst>
      <p:ext uri="{BB962C8B-B14F-4D97-AF65-F5344CB8AC3E}">
        <p14:creationId xmlns:p14="http://schemas.microsoft.com/office/powerpoint/2010/main" val="311052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0679B3-A3BD-4612-800E-560DE0B3828F}" type="slidenum">
              <a:rPr lang="en-US"/>
              <a:pPr>
                <a:defRPr/>
              </a:pPr>
              <a:t>‹#›</a:t>
            </a:fld>
            <a:endParaRPr lang="en-US"/>
          </a:p>
        </p:txBody>
      </p:sp>
    </p:spTree>
    <p:extLst>
      <p:ext uri="{BB962C8B-B14F-4D97-AF65-F5344CB8AC3E}">
        <p14:creationId xmlns:p14="http://schemas.microsoft.com/office/powerpoint/2010/main" val="3568648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23F6AB-2E23-4B01-9734-A1988C7951F3}" type="slidenum">
              <a:rPr lang="en-US"/>
              <a:pPr>
                <a:defRPr/>
              </a:pPr>
              <a:t>‹#›</a:t>
            </a:fld>
            <a:endParaRPr lang="en-US"/>
          </a:p>
        </p:txBody>
      </p:sp>
    </p:spTree>
    <p:extLst>
      <p:ext uri="{BB962C8B-B14F-4D97-AF65-F5344CB8AC3E}">
        <p14:creationId xmlns:p14="http://schemas.microsoft.com/office/powerpoint/2010/main" val="11978105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0C4D5FF-8F1C-42A0-9821-CAEC6B68B30B}"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audio" Target="../media/audio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audio" Target="../media/audio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audio" Target="../media/audio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audio" Target="../media/audio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audio" Target="../media/audio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audio" Target="../media/audio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audio" Target="../media/audio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audio" Target="../media/audio1.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audio" Target="../media/audio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audio" Target="../media/audio1.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audio" Target="../media/audio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audio" Target="../media/audio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audio" Target="../media/audio1.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audio" Target="../media/audio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audio" Target="../media/audio1.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audio" Target="../media/audio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audio" Target="../media/audio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audio" Target="../media/audio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audio" Target="../media/audio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audio" Target="../media/audio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audio" Target="../media/audio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audio" Target="../media/audio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audio" Target="../media/audio1.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defRPr/>
            </a:pPr>
            <a:r>
              <a:rPr lang="en-US" sz="3600" dirty="0" smtClean="0"/>
              <a:t>EFFECTIVE TRIAL ADVOCACY: THE PRINCIPLES</a:t>
            </a:r>
            <a:endParaRPr lang="en-US" sz="3600" dirty="0"/>
          </a:p>
        </p:txBody>
      </p:sp>
      <p:sp>
        <p:nvSpPr>
          <p:cNvPr id="55299" name="Rectangle 3"/>
          <p:cNvSpPr>
            <a:spLocks noGrp="1" noChangeArrowheads="1"/>
          </p:cNvSpPr>
          <p:nvPr>
            <p:ph type="body" idx="1"/>
          </p:nvPr>
        </p:nvSpPr>
        <p:spPr/>
        <p:txBody>
          <a:bodyPr/>
          <a:lstStyle/>
          <a:p>
            <a:pPr algn="ctr">
              <a:lnSpc>
                <a:spcPct val="90000"/>
              </a:lnSpc>
              <a:defRPr/>
            </a:pPr>
            <a:r>
              <a:rPr lang="en-US" sz="3600" dirty="0" smtClean="0">
                <a:ea typeface="ＭＳ Ｐゴシック" charset="-128"/>
              </a:rPr>
              <a:t>DISTRICT COURT OF THE VIRGIN ISLANDS</a:t>
            </a:r>
          </a:p>
          <a:p>
            <a:pPr algn="ctr">
              <a:lnSpc>
                <a:spcPct val="90000"/>
              </a:lnSpc>
              <a:defRPr/>
            </a:pPr>
            <a:r>
              <a:rPr lang="en-US" sz="3600" dirty="0" smtClean="0">
                <a:ea typeface="ＭＳ Ｐゴシック" charset="-128"/>
              </a:rPr>
              <a:t>MID-YEAR CONFERENCE</a:t>
            </a:r>
          </a:p>
          <a:p>
            <a:pPr algn="ctr">
              <a:lnSpc>
                <a:spcPct val="90000"/>
              </a:lnSpc>
              <a:defRPr/>
            </a:pPr>
            <a:r>
              <a:rPr lang="en-US" sz="3600" dirty="0" smtClean="0">
                <a:ea typeface="ＭＳ Ｐゴシック" charset="-128"/>
              </a:rPr>
              <a:t>JULY 11, 2014</a:t>
            </a:r>
          </a:p>
          <a:p>
            <a:pPr algn="ctr">
              <a:lnSpc>
                <a:spcPct val="90000"/>
              </a:lnSpc>
              <a:defRPr/>
            </a:pPr>
            <a:r>
              <a:rPr lang="en-US" sz="3600" dirty="0" smtClean="0">
                <a:ea typeface="ＭＳ Ｐゴシック" charset="-128"/>
              </a:rPr>
              <a:t>PROFESSOR STEPHEN A. SALTZBURG </a:t>
            </a:r>
            <a:endParaRPr lang="en-US" sz="3600" dirty="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0-#ppt_w/2"/>
                                          </p:val>
                                        </p:tav>
                                        <p:tav tm="100000">
                                          <p:val>
                                            <p:strVal val="#ppt_x"/>
                                          </p:val>
                                        </p:tav>
                                      </p:tavLst>
                                    </p:anim>
                                    <p:anim calcmode="lin" valueType="num">
                                      <p:cBhvr additive="base">
                                        <p:cTn id="8" dur="500" fill="hold"/>
                                        <p:tgtEl>
                                          <p:spTgt spid="552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5299">
                                            <p:txEl>
                                              <p:pRg st="0" end="0"/>
                                            </p:txEl>
                                          </p:spTgt>
                                        </p:tgtEl>
                                        <p:attrNameLst>
                                          <p:attrName>style.visibility</p:attrName>
                                        </p:attrNameLst>
                                      </p:cBhvr>
                                      <p:to>
                                        <p:strVal val="visible"/>
                                      </p:to>
                                    </p:set>
                                    <p:anim calcmode="lin" valueType="num">
                                      <p:cBhvr additive="base">
                                        <p:cTn id="13" dur="500" fill="hold"/>
                                        <p:tgtEl>
                                          <p:spTgt spid="552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29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5299">
                                            <p:txEl>
                                              <p:pRg st="1" end="1"/>
                                            </p:txEl>
                                          </p:spTgt>
                                        </p:tgtEl>
                                        <p:attrNameLst>
                                          <p:attrName>style.visibility</p:attrName>
                                        </p:attrNameLst>
                                      </p:cBhvr>
                                      <p:to>
                                        <p:strVal val="visible"/>
                                      </p:to>
                                    </p:set>
                                    <p:anim calcmode="lin" valueType="num">
                                      <p:cBhvr additive="base">
                                        <p:cTn id="19" dur="500" fill="hold"/>
                                        <p:tgtEl>
                                          <p:spTgt spid="552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29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55299">
                                            <p:txEl>
                                              <p:pRg st="2" end="2"/>
                                            </p:txEl>
                                          </p:spTgt>
                                        </p:tgtEl>
                                        <p:attrNameLst>
                                          <p:attrName>style.visibility</p:attrName>
                                        </p:attrNameLst>
                                      </p:cBhvr>
                                      <p:to>
                                        <p:strVal val="visible"/>
                                      </p:to>
                                    </p:set>
                                    <p:anim calcmode="lin" valueType="num">
                                      <p:cBhvr additive="base">
                                        <p:cTn id="25"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529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55299">
                                            <p:txEl>
                                              <p:pRg st="3" end="3"/>
                                            </p:txEl>
                                          </p:spTgt>
                                        </p:tgtEl>
                                        <p:attrNameLst>
                                          <p:attrName>style.visibility</p:attrName>
                                        </p:attrNameLst>
                                      </p:cBhvr>
                                      <p:to>
                                        <p:strVal val="visible"/>
                                      </p:to>
                                    </p:set>
                                    <p:anim calcmode="lin" valueType="num">
                                      <p:cBhvr additive="base">
                                        <p:cTn id="31" dur="500" fill="hold"/>
                                        <p:tgtEl>
                                          <p:spTgt spid="552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529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defRPr/>
            </a:pPr>
            <a:r>
              <a:rPr lang="en-US"/>
              <a:t>John W. David, 10/22/1940</a:t>
            </a:r>
            <a:br>
              <a:rPr lang="en-US"/>
            </a:br>
            <a:r>
              <a:rPr lang="en-US"/>
              <a:t>Speech to Bar of City of NY</a:t>
            </a:r>
          </a:p>
        </p:txBody>
      </p:sp>
      <p:sp>
        <p:nvSpPr>
          <p:cNvPr id="19459" name="Rectangle 3"/>
          <p:cNvSpPr>
            <a:spLocks noGrp="1" noChangeArrowheads="1"/>
          </p:cNvSpPr>
          <p:nvPr>
            <p:ph type="body" idx="1"/>
          </p:nvPr>
        </p:nvSpPr>
        <p:spPr/>
        <p:txBody>
          <a:bodyPr/>
          <a:lstStyle/>
          <a:p>
            <a:pPr>
              <a:defRPr/>
            </a:pPr>
            <a:r>
              <a:rPr lang="ja-JP" altLang="en-US" sz="3600" smtClean="0">
                <a:ea typeface="ＭＳ Ｐゴシック" charset="-128"/>
              </a:rPr>
              <a:t>“</a:t>
            </a:r>
            <a:r>
              <a:rPr lang="en-US" altLang="ja-JP" sz="3600" smtClean="0">
                <a:ea typeface="ＭＳ Ｐゴシック" charset="-128"/>
              </a:rPr>
              <a:t>More often than not there is in every case a cardinal point around which lesser points revolve like planets around the sun, or even as dead moons around a planet; a central fortress which is strongly held will make the loss of all the outworks immaterial.</a:t>
            </a:r>
            <a:r>
              <a:rPr lang="ja-JP" altLang="en-US" sz="3600" smtClean="0">
                <a:ea typeface="ＭＳ Ｐゴシック" charset="-128"/>
              </a:rPr>
              <a:t>”</a:t>
            </a:r>
            <a:endParaRPr lang="en-US" sz="36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0-#ppt_w/2"/>
                                          </p:val>
                                        </p:tav>
                                        <p:tav tm="100000">
                                          <p:val>
                                            <p:strVal val="#ppt_x"/>
                                          </p:val>
                                        </p:tav>
                                      </p:tavLst>
                                    </p:anim>
                                    <p:anim calcmode="lin" valueType="num">
                                      <p:cBhvr additive="base">
                                        <p:cTn id="8" dur="500" fill="hold"/>
                                        <p:tgtEl>
                                          <p:spTgt spid="1945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additive="base">
                                        <p:cTn id="13"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defRPr/>
            </a:pPr>
            <a:r>
              <a:rPr lang="en-US" sz="3200" dirty="0"/>
              <a:t>Judge </a:t>
            </a:r>
            <a:r>
              <a:rPr lang="en-US" sz="3200" dirty="0" err="1"/>
              <a:t>Lavine</a:t>
            </a:r>
            <a:r>
              <a:rPr lang="en-US" sz="3200" dirty="0"/>
              <a:t>, </a:t>
            </a:r>
            <a:r>
              <a:rPr lang="en-US" sz="3200" i="1" dirty="0"/>
              <a:t>Articulating a Central Theme: The Key to Advocacy, 7.22.2013 </a:t>
            </a:r>
            <a:r>
              <a:rPr lang="en-US" sz="3200" dirty="0" smtClean="0"/>
              <a:t>N. Law </a:t>
            </a:r>
            <a:r>
              <a:rPr lang="en-US" sz="3200" dirty="0"/>
              <a:t>J</a:t>
            </a:r>
            <a:r>
              <a:rPr lang="en-US" sz="3200" dirty="0" smtClean="0"/>
              <a:t>.</a:t>
            </a:r>
            <a:endParaRPr lang="en-US" dirty="0"/>
          </a:p>
        </p:txBody>
      </p:sp>
      <p:sp>
        <p:nvSpPr>
          <p:cNvPr id="19459" name="Rectangle 3"/>
          <p:cNvSpPr>
            <a:spLocks noGrp="1" noChangeArrowheads="1"/>
          </p:cNvSpPr>
          <p:nvPr>
            <p:ph type="body" idx="1"/>
          </p:nvPr>
        </p:nvSpPr>
        <p:spPr/>
        <p:txBody>
          <a:bodyPr/>
          <a:lstStyle/>
          <a:p>
            <a:pPr>
              <a:defRPr/>
            </a:pPr>
            <a:r>
              <a:rPr lang="ja-JP" altLang="en-US" sz="3600" smtClean="0">
                <a:ea typeface="ＭＳ Ｐゴシック" charset="-128"/>
              </a:rPr>
              <a:t>“</a:t>
            </a:r>
            <a:r>
              <a:rPr lang="en-US" altLang="ja-JP" sz="3600" smtClean="0">
                <a:ea typeface="ＭＳ Ｐゴシック" charset="-128"/>
              </a:rPr>
              <a:t>A  unifying theme provides the mind with a hook – an organizing principle – to make sense of seemingly random bits of information.  This is particularly true in complex cases, when a judge, or jury, may have little or no background in the area under discussion.</a:t>
            </a:r>
            <a:r>
              <a:rPr lang="ja-JP" altLang="en-US" sz="3600" smtClean="0">
                <a:ea typeface="ＭＳ Ｐゴシック" charset="-128"/>
              </a:rPr>
              <a:t>”</a:t>
            </a:r>
            <a:endParaRPr lang="en-US" sz="36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0-#ppt_w/2"/>
                                          </p:val>
                                        </p:tav>
                                        <p:tav tm="100000">
                                          <p:val>
                                            <p:strVal val="#ppt_x"/>
                                          </p:val>
                                        </p:tav>
                                      </p:tavLst>
                                    </p:anim>
                                    <p:anim calcmode="lin" valueType="num">
                                      <p:cBhvr additive="base">
                                        <p:cTn id="8" dur="500" fill="hold"/>
                                        <p:tgtEl>
                                          <p:spTgt spid="1945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additive="base">
                                        <p:cTn id="13"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p:txBody>
          <a:bodyPr/>
          <a:lstStyle/>
          <a:p>
            <a:pPr>
              <a:lnSpc>
                <a:spcPct val="90000"/>
              </a:lnSpc>
              <a:defRPr/>
            </a:pPr>
            <a:r>
              <a:rPr lang="en-US" dirty="0"/>
              <a:t>Lawyers are afraid to choose</a:t>
            </a:r>
          </a:p>
          <a:p>
            <a:pPr>
              <a:lnSpc>
                <a:spcPct val="90000"/>
              </a:lnSpc>
              <a:defRPr/>
            </a:pPr>
            <a:r>
              <a:rPr lang="en-US" dirty="0"/>
              <a:t>Fear they cannot prove the theme</a:t>
            </a:r>
          </a:p>
          <a:p>
            <a:pPr>
              <a:lnSpc>
                <a:spcPct val="90000"/>
              </a:lnSpc>
              <a:defRPr/>
            </a:pPr>
            <a:r>
              <a:rPr lang="en-US" dirty="0"/>
              <a:t>But, you cannot be trustworthy if you cannot clearly state your </a:t>
            </a:r>
            <a:r>
              <a:rPr lang="en-US" dirty="0" smtClean="0"/>
              <a:t>case</a:t>
            </a:r>
          </a:p>
          <a:p>
            <a:pPr>
              <a:lnSpc>
                <a:spcPct val="90000"/>
              </a:lnSpc>
              <a:defRPr/>
            </a:pPr>
            <a:r>
              <a:rPr lang="en-US" dirty="0" smtClean="0"/>
              <a:t>The reason it is difficult is that the case has not been tried and yet you must play it out as though you know how it will be tried</a:t>
            </a:r>
            <a:endParaRPr lang="en-US" dirty="0"/>
          </a:p>
        </p:txBody>
      </p:sp>
      <p:sp>
        <p:nvSpPr>
          <p:cNvPr id="2" name="Title 1"/>
          <p:cNvSpPr>
            <a:spLocks noGrp="1"/>
          </p:cNvSpPr>
          <p:nvPr>
            <p:ph type="title"/>
          </p:nvPr>
        </p:nvSpPr>
        <p:spPr/>
        <p:txBody>
          <a:bodyPr/>
          <a:lstStyle/>
          <a:p>
            <a:pPr>
              <a:defRPr/>
            </a:pPr>
            <a:r>
              <a:rPr lang="en-US" dirty="0" smtClean="0"/>
              <a:t>You Must Choose and Adhere to Your Choice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additive="base">
                                        <p:cTn id="7" dur="500" fill="hold"/>
                                        <p:tgtEl>
                                          <p:spTgt spid="6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41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0419">
                                            <p:txEl>
                                              <p:pRg st="1" end="1"/>
                                            </p:txEl>
                                          </p:spTgt>
                                        </p:tgtEl>
                                        <p:attrNameLst>
                                          <p:attrName>style.visibility</p:attrName>
                                        </p:attrNameLst>
                                      </p:cBhvr>
                                      <p:to>
                                        <p:strVal val="visible"/>
                                      </p:to>
                                    </p:set>
                                    <p:anim calcmode="lin" valueType="num">
                                      <p:cBhvr additive="base">
                                        <p:cTn id="13" dur="500" fill="hold"/>
                                        <p:tgtEl>
                                          <p:spTgt spid="604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41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60419">
                                            <p:txEl>
                                              <p:pRg st="2" end="2"/>
                                            </p:txEl>
                                          </p:spTgt>
                                        </p:tgtEl>
                                        <p:attrNameLst>
                                          <p:attrName>style.visibility</p:attrName>
                                        </p:attrNameLst>
                                      </p:cBhvr>
                                      <p:to>
                                        <p:strVal val="visible"/>
                                      </p:to>
                                    </p:set>
                                    <p:anim calcmode="lin" valueType="num">
                                      <p:cBhvr additive="base">
                                        <p:cTn id="19" dur="500" fill="hold"/>
                                        <p:tgtEl>
                                          <p:spTgt spid="604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041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60419">
                                            <p:txEl>
                                              <p:pRg st="3" end="3"/>
                                            </p:txEl>
                                          </p:spTgt>
                                        </p:tgtEl>
                                        <p:attrNameLst>
                                          <p:attrName>style.visibility</p:attrName>
                                        </p:attrNameLst>
                                      </p:cBhvr>
                                      <p:to>
                                        <p:strVal val="visible"/>
                                      </p:to>
                                    </p:set>
                                    <p:anim calcmode="lin" valueType="num">
                                      <p:cBhvr additive="base">
                                        <p:cTn id="25" dur="500" fill="hold"/>
                                        <p:tgtEl>
                                          <p:spTgt spid="604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041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defRPr/>
            </a:pPr>
            <a:r>
              <a:rPr lang="en-US" dirty="0" smtClean="0"/>
              <a:t>The Three Sins </a:t>
            </a:r>
            <a:endParaRPr lang="en-US" dirty="0"/>
          </a:p>
        </p:txBody>
      </p:sp>
      <p:sp>
        <p:nvSpPr>
          <p:cNvPr id="32771" name="Rectangle 3"/>
          <p:cNvSpPr>
            <a:spLocks noGrp="1" noChangeArrowheads="1"/>
          </p:cNvSpPr>
          <p:nvPr>
            <p:ph type="body" idx="1"/>
          </p:nvPr>
        </p:nvSpPr>
        <p:spPr/>
        <p:txBody>
          <a:bodyPr/>
          <a:lstStyle/>
          <a:p>
            <a:pPr>
              <a:defRPr/>
            </a:pPr>
            <a:r>
              <a:rPr lang="en-US" sz="2800" smtClean="0">
                <a:ea typeface="ＭＳ Ｐゴシック" charset="-128"/>
              </a:rPr>
              <a:t>1. Actual Contradiction </a:t>
            </a:r>
          </a:p>
          <a:p>
            <a:pPr lvl="1">
              <a:defRPr/>
            </a:pPr>
            <a:r>
              <a:rPr lang="en-US" smtClean="0">
                <a:ea typeface="ＭＳ Ｐゴシック" charset="-128"/>
              </a:rPr>
              <a:t>Never argue against yourself</a:t>
            </a:r>
          </a:p>
          <a:p>
            <a:pPr lvl="1">
              <a:lnSpc>
                <a:spcPct val="90000"/>
              </a:lnSpc>
              <a:defRPr/>
            </a:pPr>
            <a:r>
              <a:rPr lang="en-US" sz="3200" smtClean="0">
                <a:ea typeface="ＭＳ Ｐゴシック" charset="-128"/>
              </a:rPr>
              <a:t>Cannot be credible</a:t>
            </a:r>
          </a:p>
          <a:p>
            <a:pPr lvl="1">
              <a:lnSpc>
                <a:spcPct val="90000"/>
              </a:lnSpc>
              <a:defRPr/>
            </a:pPr>
            <a:r>
              <a:rPr lang="en-US" sz="3200" smtClean="0">
                <a:ea typeface="ＭＳ Ｐゴシック" charset="-128"/>
              </a:rPr>
              <a:t>Jurors think you know what the truth is</a:t>
            </a:r>
          </a:p>
          <a:p>
            <a:pPr>
              <a:lnSpc>
                <a:spcPct val="90000"/>
              </a:lnSpc>
              <a:defRPr/>
            </a:pPr>
            <a:r>
              <a:rPr lang="en-US" sz="3600" smtClean="0">
                <a:ea typeface="ＭＳ Ｐゴシック" charset="-128"/>
              </a:rPr>
              <a:t>2. Apparent Contradiction</a:t>
            </a:r>
          </a:p>
          <a:p>
            <a:pPr lvl="1">
              <a:lnSpc>
                <a:spcPct val="90000"/>
              </a:lnSpc>
              <a:defRPr/>
            </a:pPr>
            <a:r>
              <a:rPr lang="en-US" smtClean="0">
                <a:ea typeface="ＭＳ Ｐゴシック" charset="-128"/>
              </a:rPr>
              <a:t>Use the </a:t>
            </a:r>
            <a:r>
              <a:rPr lang="en-US" altLang="en-US" smtClean="0">
                <a:ea typeface="ＭＳ Ｐゴシック" charset="-128"/>
              </a:rPr>
              <a:t>“</a:t>
            </a:r>
            <a:r>
              <a:rPr lang="en-US" smtClean="0">
                <a:ea typeface="ＭＳ Ｐゴシック" charset="-128"/>
              </a:rPr>
              <a:t>moreover argument</a:t>
            </a:r>
            <a:r>
              <a:rPr lang="en-US" altLang="en-US" smtClean="0">
                <a:ea typeface="ＭＳ Ｐゴシック" charset="-128"/>
              </a:rPr>
              <a:t>”</a:t>
            </a:r>
            <a:r>
              <a:rPr lang="en-US" smtClean="0">
                <a:ea typeface="ＭＳ Ｐゴシック" charset="-128"/>
              </a:rPr>
              <a:t> with care</a:t>
            </a:r>
          </a:p>
          <a:p>
            <a:pPr>
              <a:lnSpc>
                <a:spcPct val="90000"/>
              </a:lnSpc>
              <a:defRPr/>
            </a:pPr>
            <a:r>
              <a:rPr lang="en-US" smtClean="0">
                <a:ea typeface="ＭＳ Ｐゴシック" charset="-128"/>
              </a:rPr>
              <a:t>3. Cumulation</a:t>
            </a:r>
          </a:p>
          <a:p>
            <a:pPr lvl="1">
              <a:lnSpc>
                <a:spcPct val="90000"/>
              </a:lnSpc>
              <a:defRPr/>
            </a:pPr>
            <a:r>
              <a:rPr lang="en-US" smtClean="0">
                <a:ea typeface="ＭＳ Ｐゴシック" charset="-128"/>
              </a:rPr>
              <a:t>Weak arguments never add; they subtract</a:t>
            </a:r>
          </a:p>
          <a:p>
            <a:pPr lvl="1">
              <a:defRPr/>
            </a:pPr>
            <a:endParaRPr lang="en-US" sz="20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0-#ppt_w/2"/>
                                          </p:val>
                                        </p:tav>
                                        <p:tav tm="100000">
                                          <p:val>
                                            <p:strVal val="#ppt_x"/>
                                          </p:val>
                                        </p:tav>
                                      </p:tavLst>
                                    </p:anim>
                                    <p:anim calcmode="lin" valueType="num">
                                      <p:cBhvr additive="base">
                                        <p:cTn id="8" dur="500" fill="hold"/>
                                        <p:tgtEl>
                                          <p:spTgt spid="3277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2771">
                                            <p:txEl>
                                              <p:pRg st="0" end="0"/>
                                            </p:txEl>
                                          </p:spTgt>
                                        </p:tgtEl>
                                        <p:attrNameLst>
                                          <p:attrName>style.visibility</p:attrName>
                                        </p:attrNameLst>
                                      </p:cBhvr>
                                      <p:to>
                                        <p:strVal val="visible"/>
                                      </p:to>
                                    </p:set>
                                    <p:anim calcmode="lin" valueType="num">
                                      <p:cBhvr additive="base">
                                        <p:cTn id="13"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par>
                                <p:cTn id="15" presetID="2" presetClass="entr" presetSubtype="9" fill="hold" grpId="0" nodeType="withEffect">
                                  <p:stCondLst>
                                    <p:cond delay="0"/>
                                  </p:stCondLst>
                                  <p:childTnLst>
                                    <p:set>
                                      <p:cBhvr>
                                        <p:cTn id="16" dur="1" fill="hold">
                                          <p:stCondLst>
                                            <p:cond delay="0"/>
                                          </p:stCondLst>
                                        </p:cTn>
                                        <p:tgtEl>
                                          <p:spTgt spid="32771">
                                            <p:txEl>
                                              <p:pRg st="1" end="1"/>
                                            </p:txEl>
                                          </p:spTgt>
                                        </p:tgtEl>
                                        <p:attrNameLst>
                                          <p:attrName>style.visibility</p:attrName>
                                        </p:attrNameLst>
                                      </p:cBhvr>
                                      <p:to>
                                        <p:strVal val="visible"/>
                                      </p:to>
                                    </p:set>
                                    <p:anim calcmode="lin" valueType="num">
                                      <p:cBhvr additive="base">
                                        <p:cTn id="17"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277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WHOOSH.WAV"/>
                                        </p:tgtEl>
                                      </p:cMediaNode>
                                    </p:audio>
                                  </p:subTnLst>
                                </p:cTn>
                              </p:par>
                              <p:par>
                                <p:cTn id="19" presetID="2" presetClass="entr" presetSubtype="9" fill="hold" grpId="0" nodeType="withEffect">
                                  <p:stCondLst>
                                    <p:cond delay="0"/>
                                  </p:stCondLst>
                                  <p:childTnLst>
                                    <p:set>
                                      <p:cBhvr>
                                        <p:cTn id="20" dur="1" fill="hold">
                                          <p:stCondLst>
                                            <p:cond delay="0"/>
                                          </p:stCondLst>
                                        </p:cTn>
                                        <p:tgtEl>
                                          <p:spTgt spid="32771">
                                            <p:txEl>
                                              <p:pRg st="2" end="2"/>
                                            </p:txEl>
                                          </p:spTgt>
                                        </p:tgtEl>
                                        <p:attrNameLst>
                                          <p:attrName>style.visibility</p:attrName>
                                        </p:attrNameLst>
                                      </p:cBhvr>
                                      <p:to>
                                        <p:strVal val="visible"/>
                                      </p:to>
                                    </p:set>
                                    <p:anim calcmode="lin" valueType="num">
                                      <p:cBhvr additive="base">
                                        <p:cTn id="21"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277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WHOOSH.WAV"/>
                                        </p:tgtEl>
                                      </p:cMediaNode>
                                    </p:audio>
                                  </p:subTnLst>
                                </p:cTn>
                              </p:par>
                              <p:par>
                                <p:cTn id="23" presetID="2" presetClass="entr" presetSubtype="9" fill="hold" grpId="0" nodeType="withEffect">
                                  <p:stCondLst>
                                    <p:cond delay="0"/>
                                  </p:stCondLst>
                                  <p:childTnLst>
                                    <p:set>
                                      <p:cBhvr>
                                        <p:cTn id="24" dur="1" fill="hold">
                                          <p:stCondLst>
                                            <p:cond delay="0"/>
                                          </p:stCondLst>
                                        </p:cTn>
                                        <p:tgtEl>
                                          <p:spTgt spid="32771">
                                            <p:txEl>
                                              <p:pRg st="3" end="3"/>
                                            </p:txEl>
                                          </p:spTgt>
                                        </p:tgtEl>
                                        <p:attrNameLst>
                                          <p:attrName>style.visibility</p:attrName>
                                        </p:attrNameLst>
                                      </p:cBhvr>
                                      <p:to>
                                        <p:strVal val="visible"/>
                                      </p:to>
                                    </p:set>
                                    <p:anim calcmode="lin" valueType="num">
                                      <p:cBhvr additive="base">
                                        <p:cTn id="25"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2771">
                                            <p:txEl>
                                              <p:pRg st="4" end="4"/>
                                            </p:txEl>
                                          </p:spTgt>
                                        </p:tgtEl>
                                        <p:attrNameLst>
                                          <p:attrName>style.visibility</p:attrName>
                                        </p:attrNameLst>
                                      </p:cBhvr>
                                      <p:to>
                                        <p:strVal val="visible"/>
                                      </p:to>
                                    </p:set>
                                    <p:anim calcmode="lin" valueType="num">
                                      <p:cBhvr additive="base">
                                        <p:cTn id="31"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277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par>
                                <p:cTn id="33" presetID="2" presetClass="entr" presetSubtype="9" fill="hold" grpId="0" nodeType="withEffect">
                                  <p:stCondLst>
                                    <p:cond delay="0"/>
                                  </p:stCondLst>
                                  <p:childTnLst>
                                    <p:set>
                                      <p:cBhvr>
                                        <p:cTn id="34" dur="1" fill="hold">
                                          <p:stCondLst>
                                            <p:cond delay="0"/>
                                          </p:stCondLst>
                                        </p:cTn>
                                        <p:tgtEl>
                                          <p:spTgt spid="32771">
                                            <p:txEl>
                                              <p:pRg st="5" end="5"/>
                                            </p:txEl>
                                          </p:spTgt>
                                        </p:tgtEl>
                                        <p:attrNameLst>
                                          <p:attrName>style.visibility</p:attrName>
                                        </p:attrNameLst>
                                      </p:cBhvr>
                                      <p:to>
                                        <p:strVal val="visible"/>
                                      </p:to>
                                    </p:set>
                                    <p:anim calcmode="lin" valueType="num">
                                      <p:cBhvr additive="base">
                                        <p:cTn id="35"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2771">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WHOOSH.WAV"/>
                                        </p:tgtEl>
                                      </p:cMediaNode>
                                    </p:audio>
                                  </p:sub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9" fill="hold" grpId="0" nodeType="clickEffect">
                                  <p:stCondLst>
                                    <p:cond delay="0"/>
                                  </p:stCondLst>
                                  <p:childTnLst>
                                    <p:set>
                                      <p:cBhvr>
                                        <p:cTn id="40" dur="1" fill="hold">
                                          <p:stCondLst>
                                            <p:cond delay="0"/>
                                          </p:stCondLst>
                                        </p:cTn>
                                        <p:tgtEl>
                                          <p:spTgt spid="32771">
                                            <p:txEl>
                                              <p:pRg st="6" end="6"/>
                                            </p:txEl>
                                          </p:spTgt>
                                        </p:tgtEl>
                                        <p:attrNameLst>
                                          <p:attrName>style.visibility</p:attrName>
                                        </p:attrNameLst>
                                      </p:cBhvr>
                                      <p:to>
                                        <p:strVal val="visible"/>
                                      </p:to>
                                    </p:set>
                                    <p:anim calcmode="lin" valueType="num">
                                      <p:cBhvr additive="base">
                                        <p:cTn id="41"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2771">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WHOOSH.WAV"/>
                                        </p:tgtEl>
                                      </p:cMediaNode>
                                    </p:audio>
                                  </p:subTnLst>
                                </p:cTn>
                              </p:par>
                              <p:par>
                                <p:cTn id="43" presetID="2" presetClass="entr" presetSubtype="9" fill="hold" grpId="0" nodeType="withEffect">
                                  <p:stCondLst>
                                    <p:cond delay="0"/>
                                  </p:stCondLst>
                                  <p:childTnLst>
                                    <p:set>
                                      <p:cBhvr>
                                        <p:cTn id="44" dur="1" fill="hold">
                                          <p:stCondLst>
                                            <p:cond delay="0"/>
                                          </p:stCondLst>
                                        </p:cTn>
                                        <p:tgtEl>
                                          <p:spTgt spid="32771">
                                            <p:txEl>
                                              <p:pRg st="7" end="7"/>
                                            </p:txEl>
                                          </p:spTgt>
                                        </p:tgtEl>
                                        <p:attrNameLst>
                                          <p:attrName>style.visibility</p:attrName>
                                        </p:attrNameLst>
                                      </p:cBhvr>
                                      <p:to>
                                        <p:strVal val="visible"/>
                                      </p:to>
                                    </p:set>
                                    <p:anim calcmode="lin" valueType="num">
                                      <p:cBhvr additive="base">
                                        <p:cTn id="45" dur="500" fill="hold"/>
                                        <p:tgtEl>
                                          <p:spTgt spid="32771">
                                            <p:txEl>
                                              <p:pRg st="7" end="7"/>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2771">
                                            <p:txEl>
                                              <p:pRg st="7" end="7"/>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defRPr/>
            </a:pPr>
            <a:r>
              <a:rPr lang="en-US" dirty="0" smtClean="0"/>
              <a:t>Rules &amp; Laws of Probability </a:t>
            </a:r>
            <a:endParaRPr lang="en-US" dirty="0"/>
          </a:p>
        </p:txBody>
      </p:sp>
      <p:sp>
        <p:nvSpPr>
          <p:cNvPr id="20483" name="Rectangle 3"/>
          <p:cNvSpPr>
            <a:spLocks noGrp="1" noChangeArrowheads="1"/>
          </p:cNvSpPr>
          <p:nvPr>
            <p:ph type="body" idx="1"/>
          </p:nvPr>
        </p:nvSpPr>
        <p:spPr/>
        <p:txBody>
          <a:bodyPr/>
          <a:lstStyle/>
          <a:p>
            <a:pPr>
              <a:lnSpc>
                <a:spcPct val="90000"/>
              </a:lnSpc>
              <a:defRPr/>
            </a:pPr>
            <a:r>
              <a:rPr lang="en-US" sz="2800" dirty="0" smtClean="0"/>
              <a:t>Theme </a:t>
            </a:r>
            <a:r>
              <a:rPr lang="en-US" sz="2800" dirty="0"/>
              <a:t>Must Account for All the Facts</a:t>
            </a:r>
          </a:p>
          <a:p>
            <a:pPr>
              <a:lnSpc>
                <a:spcPct val="90000"/>
              </a:lnSpc>
              <a:defRPr/>
            </a:pPr>
            <a:r>
              <a:rPr lang="en-US" sz="2800" dirty="0"/>
              <a:t>Facts are What the Jury Believes When Case is Over</a:t>
            </a:r>
          </a:p>
          <a:p>
            <a:pPr>
              <a:lnSpc>
                <a:spcPct val="90000"/>
              </a:lnSpc>
              <a:defRPr/>
            </a:pPr>
            <a:r>
              <a:rPr lang="en-US" sz="2800" dirty="0"/>
              <a:t>Most Powerful Tool: Rules and Laws of Probability</a:t>
            </a:r>
          </a:p>
          <a:p>
            <a:pPr>
              <a:lnSpc>
                <a:spcPct val="90000"/>
              </a:lnSpc>
              <a:defRPr/>
            </a:pPr>
            <a:r>
              <a:rPr lang="en-US" sz="2800" dirty="0"/>
              <a:t>Using these Rules Properly is the Largest Challenge you Face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0-#ppt_w/2"/>
                                          </p:val>
                                        </p:tav>
                                        <p:tav tm="100000">
                                          <p:val>
                                            <p:strVal val="#ppt_x"/>
                                          </p:val>
                                        </p:tav>
                                      </p:tavLst>
                                    </p:anim>
                                    <p:anim calcmode="lin" valueType="num">
                                      <p:cBhvr additive="base">
                                        <p:cTn id="8" dur="500" fill="hold"/>
                                        <p:tgtEl>
                                          <p:spTgt spid="2048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0483">
                                            <p:txEl>
                                              <p:pRg st="0" end="0"/>
                                            </p:txEl>
                                          </p:spTgt>
                                        </p:tgtEl>
                                        <p:attrNameLst>
                                          <p:attrName>style.visibility</p:attrName>
                                        </p:attrNameLst>
                                      </p:cBhvr>
                                      <p:to>
                                        <p:strVal val="visible"/>
                                      </p:to>
                                    </p:set>
                                    <p:anim calcmode="lin" valueType="num">
                                      <p:cBhvr additive="base">
                                        <p:cTn id="13"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0483">
                                            <p:txEl>
                                              <p:pRg st="1" end="1"/>
                                            </p:txEl>
                                          </p:spTgt>
                                        </p:tgtEl>
                                        <p:attrNameLst>
                                          <p:attrName>style.visibility</p:attrName>
                                        </p:attrNameLst>
                                      </p:cBhvr>
                                      <p:to>
                                        <p:strVal val="visible"/>
                                      </p:to>
                                    </p:set>
                                    <p:anim calcmode="lin" valueType="num">
                                      <p:cBhvr additive="base">
                                        <p:cTn id="19"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0483">
                                            <p:txEl>
                                              <p:pRg st="2" end="2"/>
                                            </p:txEl>
                                          </p:spTgt>
                                        </p:tgtEl>
                                        <p:attrNameLst>
                                          <p:attrName>style.visibility</p:attrName>
                                        </p:attrNameLst>
                                      </p:cBhvr>
                                      <p:to>
                                        <p:strVal val="visible"/>
                                      </p:to>
                                    </p:set>
                                    <p:anim calcmode="lin" valueType="num">
                                      <p:cBhvr additive="base">
                                        <p:cTn id="25"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0483">
                                            <p:txEl>
                                              <p:pRg st="3" end="3"/>
                                            </p:txEl>
                                          </p:spTgt>
                                        </p:tgtEl>
                                        <p:attrNameLst>
                                          <p:attrName>style.visibility</p:attrName>
                                        </p:attrNameLst>
                                      </p:cBhvr>
                                      <p:to>
                                        <p:strVal val="visible"/>
                                      </p:to>
                                    </p:set>
                                    <p:anim calcmode="lin" valueType="num">
                                      <p:cBhvr additive="base">
                                        <p:cTn id="31"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483">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P spid="2048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defRPr/>
            </a:pPr>
            <a:r>
              <a:rPr lang="en-US" smtClean="0">
                <a:ea typeface="ＭＳ Ｐゴシック" charset="-128"/>
              </a:rPr>
              <a:t/>
            </a:r>
            <a:br>
              <a:rPr lang="en-US" smtClean="0">
                <a:ea typeface="ＭＳ Ｐゴシック" charset="-128"/>
              </a:rPr>
            </a:br>
            <a:r>
              <a:rPr lang="en-US" smtClean="0">
                <a:ea typeface="ＭＳ Ｐゴシック" charset="-128"/>
              </a:rPr>
              <a:t>3. Make a Case Bigger than Its Facts (Pathos)</a:t>
            </a:r>
            <a:r>
              <a:rPr lang="en-US" b="1" smtClean="0">
                <a:ea typeface="ＭＳ Ｐゴシック" charset="-128"/>
              </a:rPr>
              <a:t/>
            </a:r>
            <a:br>
              <a:rPr lang="en-US" b="1" smtClean="0">
                <a:ea typeface="ＭＳ Ｐゴシック" charset="-128"/>
              </a:rPr>
            </a:br>
            <a:endParaRPr lang="en-US" b="1" smtClean="0">
              <a:ea typeface="ＭＳ Ｐゴシック" charset="-128"/>
            </a:endParaRPr>
          </a:p>
        </p:txBody>
      </p:sp>
      <p:sp>
        <p:nvSpPr>
          <p:cNvPr id="21507" name="Rectangle 3"/>
          <p:cNvSpPr>
            <a:spLocks noGrp="1" noChangeArrowheads="1"/>
          </p:cNvSpPr>
          <p:nvPr>
            <p:ph type="body" idx="1"/>
          </p:nvPr>
        </p:nvSpPr>
        <p:spPr/>
        <p:txBody>
          <a:bodyPr/>
          <a:lstStyle/>
          <a:p>
            <a:pPr>
              <a:lnSpc>
                <a:spcPct val="80000"/>
              </a:lnSpc>
              <a:defRPr/>
            </a:pPr>
            <a:r>
              <a:rPr lang="en-US" sz="2800"/>
              <a:t>Make the Jury Want Your Side to Win</a:t>
            </a:r>
          </a:p>
          <a:p>
            <a:pPr>
              <a:lnSpc>
                <a:spcPct val="80000"/>
              </a:lnSpc>
              <a:defRPr/>
            </a:pPr>
            <a:r>
              <a:rPr lang="en-US" sz="2800" b="1" i="1"/>
              <a:t>The Case is About More than Just Your Client</a:t>
            </a:r>
          </a:p>
          <a:p>
            <a:pPr>
              <a:lnSpc>
                <a:spcPct val="80000"/>
              </a:lnSpc>
              <a:defRPr/>
            </a:pPr>
            <a:r>
              <a:rPr lang="en-US" sz="2800" b="1" i="1"/>
              <a:t>It is About Something that Matters or Should Matter to the Conscience of the Community</a:t>
            </a:r>
          </a:p>
          <a:p>
            <a:pPr>
              <a:lnSpc>
                <a:spcPct val="80000"/>
              </a:lnSpc>
              <a:defRPr/>
            </a:pPr>
            <a:r>
              <a:rPr lang="en-US" sz="2800"/>
              <a:t>This May Shock You But The Truth is that If the Jury Thinks that Justice Requires that One Side Win, That Side Will Win Regardless of the Instructions the Judge Gives or Whether Each Element of a Claim or Defense is Sufficiently Proved</a:t>
            </a:r>
          </a:p>
          <a:p>
            <a:pPr>
              <a:lnSpc>
                <a:spcPct val="80000"/>
              </a:lnSpc>
              <a:defRPr/>
            </a:pPr>
            <a:r>
              <a:rPr lang="en-US" sz="2800"/>
              <a:t>Milwaukee Trial of Armed Felon is an Example</a:t>
            </a:r>
          </a:p>
          <a:p>
            <a:pPr>
              <a:lnSpc>
                <a:spcPct val="80000"/>
              </a:lnSpc>
              <a:defRPr/>
            </a:pPr>
            <a:endParaRPr lang="en-US" sz="2800" b="1" i="1"/>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0-#ppt_w/2"/>
                                          </p:val>
                                        </p:tav>
                                        <p:tav tm="100000">
                                          <p:val>
                                            <p:strVal val="#ppt_x"/>
                                          </p:val>
                                        </p:tav>
                                      </p:tavLst>
                                    </p:anim>
                                    <p:anim calcmode="lin" valueType="num">
                                      <p:cBhvr additive="base">
                                        <p:cTn id="8" dur="500" fill="hold"/>
                                        <p:tgtEl>
                                          <p:spTgt spid="2150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additive="base">
                                        <p:cTn id="13"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1507">
                                            <p:txEl>
                                              <p:pRg st="1" end="1"/>
                                            </p:txEl>
                                          </p:spTgt>
                                        </p:tgtEl>
                                        <p:attrNameLst>
                                          <p:attrName>style.visibility</p:attrName>
                                        </p:attrNameLst>
                                      </p:cBhvr>
                                      <p:to>
                                        <p:strVal val="visible"/>
                                      </p:to>
                                    </p:set>
                                    <p:anim calcmode="lin" valueType="num">
                                      <p:cBhvr additive="base">
                                        <p:cTn id="19"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1507">
                                            <p:txEl>
                                              <p:pRg st="2" end="2"/>
                                            </p:txEl>
                                          </p:spTgt>
                                        </p:tgtEl>
                                        <p:attrNameLst>
                                          <p:attrName>style.visibility</p:attrName>
                                        </p:attrNameLst>
                                      </p:cBhvr>
                                      <p:to>
                                        <p:strVal val="visible"/>
                                      </p:to>
                                    </p:set>
                                    <p:anim calcmode="lin" valueType="num">
                                      <p:cBhvr additive="base">
                                        <p:cTn id="25"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1507">
                                            <p:txEl>
                                              <p:pRg st="3" end="3"/>
                                            </p:txEl>
                                          </p:spTgt>
                                        </p:tgtEl>
                                        <p:attrNameLst>
                                          <p:attrName>style.visibility</p:attrName>
                                        </p:attrNameLst>
                                      </p:cBhvr>
                                      <p:to>
                                        <p:strVal val="visible"/>
                                      </p:to>
                                    </p:set>
                                    <p:anim calcmode="lin" valueType="num">
                                      <p:cBhvr additive="base">
                                        <p:cTn id="31"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50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1507">
                                            <p:txEl>
                                              <p:pRg st="4" end="4"/>
                                            </p:txEl>
                                          </p:spTgt>
                                        </p:tgtEl>
                                        <p:attrNameLst>
                                          <p:attrName>style.visibility</p:attrName>
                                        </p:attrNameLst>
                                      </p:cBhvr>
                                      <p:to>
                                        <p:strVal val="visible"/>
                                      </p:to>
                                    </p:set>
                                    <p:anim calcmode="lin" valueType="num">
                                      <p:cBhvr additive="base">
                                        <p:cTn id="37" dur="500" fill="hold"/>
                                        <p:tgtEl>
                                          <p:spTgt spid="2150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1507">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defRPr/>
            </a:pPr>
            <a:r>
              <a:rPr lang="en-US"/>
              <a:t>4 THINGS NEVER TO FORGET</a:t>
            </a:r>
            <a:endParaRPr lang="en-US" b="1"/>
          </a:p>
        </p:txBody>
      </p:sp>
      <p:sp>
        <p:nvSpPr>
          <p:cNvPr id="21507" name="Rectangle 3"/>
          <p:cNvSpPr>
            <a:spLocks noGrp="1" noChangeArrowheads="1"/>
          </p:cNvSpPr>
          <p:nvPr>
            <p:ph type="body" idx="1"/>
          </p:nvPr>
        </p:nvSpPr>
        <p:spPr/>
        <p:txBody>
          <a:bodyPr/>
          <a:lstStyle/>
          <a:p>
            <a:pPr>
              <a:lnSpc>
                <a:spcPct val="80000"/>
              </a:lnSpc>
              <a:defRPr/>
            </a:pPr>
            <a:r>
              <a:rPr lang="en-US" sz="2800" b="1" i="1" smtClean="0">
                <a:ea typeface="ＭＳ Ｐゴシック" charset="-128"/>
              </a:rPr>
              <a:t>If You Are Afraid to Say it to the Jury, Don</a:t>
            </a:r>
            <a:r>
              <a:rPr lang="ja-JP" altLang="en-US" sz="2800" b="1" i="1" smtClean="0">
                <a:ea typeface="ＭＳ Ｐゴシック" charset="-128"/>
              </a:rPr>
              <a:t>’</a:t>
            </a:r>
            <a:r>
              <a:rPr lang="en-US" altLang="ja-JP" sz="2800" b="1" i="1" smtClean="0">
                <a:ea typeface="ＭＳ Ｐゴシック" charset="-128"/>
              </a:rPr>
              <a:t>t Expect the Jury to Say it to You</a:t>
            </a:r>
          </a:p>
          <a:p>
            <a:pPr>
              <a:lnSpc>
                <a:spcPct val="80000"/>
              </a:lnSpc>
              <a:defRPr/>
            </a:pPr>
            <a:r>
              <a:rPr lang="en-US" sz="2800" b="1" i="1" smtClean="0">
                <a:ea typeface="ＭＳ Ｐゴシック" charset="-128"/>
              </a:rPr>
              <a:t>The Order in Which You Say Things is as Important as What You Say</a:t>
            </a:r>
          </a:p>
          <a:p>
            <a:pPr>
              <a:lnSpc>
                <a:spcPct val="80000"/>
              </a:lnSpc>
              <a:defRPr/>
            </a:pPr>
            <a:r>
              <a:rPr lang="en-US" sz="2800" b="1" i="1" smtClean="0">
                <a:ea typeface="ＭＳ Ｐゴシック" charset="-128"/>
              </a:rPr>
              <a:t>Never Combine Weak Arguments with Strong Arguments</a:t>
            </a:r>
          </a:p>
          <a:p>
            <a:pPr lvl="1">
              <a:lnSpc>
                <a:spcPct val="80000"/>
              </a:lnSpc>
              <a:defRPr/>
            </a:pPr>
            <a:r>
              <a:rPr lang="en-US" sz="2400" b="1" i="1" smtClean="0">
                <a:ea typeface="ＭＳ Ｐゴシック" charset="-128"/>
              </a:rPr>
              <a:t>Weak Arguments Always Weaken Strong Ones</a:t>
            </a:r>
          </a:p>
          <a:p>
            <a:pPr>
              <a:lnSpc>
                <a:spcPct val="80000"/>
              </a:lnSpc>
              <a:defRPr/>
            </a:pPr>
            <a:r>
              <a:rPr lang="en-US" sz="2800" b="1" i="1" smtClean="0">
                <a:ea typeface="ＭＳ Ｐゴシック" charset="-128"/>
              </a:rPr>
              <a:t>Jurors Must Hear the Explanation Before they Know There is an Accusation</a:t>
            </a:r>
          </a:p>
          <a:p>
            <a:pPr>
              <a:lnSpc>
                <a:spcPct val="80000"/>
              </a:lnSpc>
              <a:defRPr/>
            </a:pPr>
            <a:endParaRPr lang="en-US" sz="2800" b="1" i="1"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0-#ppt_w/2"/>
                                          </p:val>
                                        </p:tav>
                                        <p:tav tm="100000">
                                          <p:val>
                                            <p:strVal val="#ppt_x"/>
                                          </p:val>
                                        </p:tav>
                                      </p:tavLst>
                                    </p:anim>
                                    <p:anim calcmode="lin" valueType="num">
                                      <p:cBhvr additive="base">
                                        <p:cTn id="8" dur="500" fill="hold"/>
                                        <p:tgtEl>
                                          <p:spTgt spid="2150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additive="base">
                                        <p:cTn id="13"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1507">
                                            <p:txEl>
                                              <p:pRg st="1" end="1"/>
                                            </p:txEl>
                                          </p:spTgt>
                                        </p:tgtEl>
                                        <p:attrNameLst>
                                          <p:attrName>style.visibility</p:attrName>
                                        </p:attrNameLst>
                                      </p:cBhvr>
                                      <p:to>
                                        <p:strVal val="visible"/>
                                      </p:to>
                                    </p:set>
                                    <p:anim calcmode="lin" valueType="num">
                                      <p:cBhvr additive="base">
                                        <p:cTn id="19"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1507">
                                            <p:txEl>
                                              <p:pRg st="2" end="2"/>
                                            </p:txEl>
                                          </p:spTgt>
                                        </p:tgtEl>
                                        <p:attrNameLst>
                                          <p:attrName>style.visibility</p:attrName>
                                        </p:attrNameLst>
                                      </p:cBhvr>
                                      <p:to>
                                        <p:strVal val="visible"/>
                                      </p:to>
                                    </p:set>
                                    <p:anim calcmode="lin" valueType="num">
                                      <p:cBhvr additive="base">
                                        <p:cTn id="25"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1507">
                                            <p:txEl>
                                              <p:pRg st="3" end="3"/>
                                            </p:txEl>
                                          </p:spTgt>
                                        </p:tgtEl>
                                        <p:attrNameLst>
                                          <p:attrName>style.visibility</p:attrName>
                                        </p:attrNameLst>
                                      </p:cBhvr>
                                      <p:to>
                                        <p:strVal val="visible"/>
                                      </p:to>
                                    </p:set>
                                    <p:anim calcmode="lin" valueType="num">
                                      <p:cBhvr additive="base">
                                        <p:cTn id="31"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150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1507">
                                            <p:txEl>
                                              <p:pRg st="4" end="4"/>
                                            </p:txEl>
                                          </p:spTgt>
                                        </p:tgtEl>
                                        <p:attrNameLst>
                                          <p:attrName>style.visibility</p:attrName>
                                        </p:attrNameLst>
                                      </p:cBhvr>
                                      <p:to>
                                        <p:strVal val="visible"/>
                                      </p:to>
                                    </p:set>
                                    <p:anim calcmode="lin" valueType="num">
                                      <p:cBhvr additive="base">
                                        <p:cTn id="37" dur="500" fill="hold"/>
                                        <p:tgtEl>
                                          <p:spTgt spid="2150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1507">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defRPr/>
            </a:pPr>
            <a:r>
              <a:rPr lang="en-US"/>
              <a:t>Psychological Principles</a:t>
            </a:r>
          </a:p>
        </p:txBody>
      </p:sp>
      <p:sp>
        <p:nvSpPr>
          <p:cNvPr id="22531" name="Rectangle 3"/>
          <p:cNvSpPr>
            <a:spLocks noGrp="1" noChangeArrowheads="1"/>
          </p:cNvSpPr>
          <p:nvPr>
            <p:ph type="body" idx="1"/>
          </p:nvPr>
        </p:nvSpPr>
        <p:spPr/>
        <p:txBody>
          <a:bodyPr/>
          <a:lstStyle/>
          <a:p>
            <a:pPr>
              <a:defRPr/>
            </a:pPr>
            <a:r>
              <a:rPr lang="en-US" sz="3600"/>
              <a:t>Primacy</a:t>
            </a:r>
          </a:p>
          <a:p>
            <a:pPr>
              <a:defRPr/>
            </a:pPr>
            <a:r>
              <a:rPr lang="en-US" sz="3600"/>
              <a:t>Recency</a:t>
            </a:r>
          </a:p>
          <a:p>
            <a:pPr>
              <a:defRPr/>
            </a:pPr>
            <a:r>
              <a:rPr lang="en-US" sz="3600"/>
              <a:t>Frequency</a:t>
            </a:r>
          </a:p>
          <a:p>
            <a:pPr>
              <a:defRPr/>
            </a:pPr>
            <a:r>
              <a:rPr lang="en-US" sz="3600"/>
              <a:t>Vividness</a:t>
            </a:r>
          </a:p>
          <a:p>
            <a:pPr>
              <a:defRPr/>
            </a:pPr>
            <a:r>
              <a:rPr lang="en-US" sz="3600"/>
              <a:t>These are important at all stages of a trial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0-#ppt_w/2"/>
                                          </p:val>
                                        </p:tav>
                                        <p:tav tm="100000">
                                          <p:val>
                                            <p:strVal val="#ppt_x"/>
                                          </p:val>
                                        </p:tav>
                                      </p:tavLst>
                                    </p:anim>
                                    <p:anim calcmode="lin" valueType="num">
                                      <p:cBhvr additive="base">
                                        <p:cTn id="8" dur="500" fill="hold"/>
                                        <p:tgtEl>
                                          <p:spTgt spid="2253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calcmode="lin" valueType="num">
                                      <p:cBhvr additive="base">
                                        <p:cTn id="13"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2531">
                                            <p:txEl>
                                              <p:pRg st="1" end="1"/>
                                            </p:txEl>
                                          </p:spTgt>
                                        </p:tgtEl>
                                        <p:attrNameLst>
                                          <p:attrName>style.visibility</p:attrName>
                                        </p:attrNameLst>
                                      </p:cBhvr>
                                      <p:to>
                                        <p:strVal val="visible"/>
                                      </p:to>
                                    </p:set>
                                    <p:anim calcmode="lin" valueType="num">
                                      <p:cBhvr additive="base">
                                        <p:cTn id="19"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2531">
                                            <p:txEl>
                                              <p:pRg st="2" end="2"/>
                                            </p:txEl>
                                          </p:spTgt>
                                        </p:tgtEl>
                                        <p:attrNameLst>
                                          <p:attrName>style.visibility</p:attrName>
                                        </p:attrNameLst>
                                      </p:cBhvr>
                                      <p:to>
                                        <p:strVal val="visible"/>
                                      </p:to>
                                    </p:set>
                                    <p:anim calcmode="lin" valueType="num">
                                      <p:cBhvr additive="base">
                                        <p:cTn id="25"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53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2531">
                                            <p:txEl>
                                              <p:pRg st="3" end="3"/>
                                            </p:txEl>
                                          </p:spTgt>
                                        </p:tgtEl>
                                        <p:attrNameLst>
                                          <p:attrName>style.visibility</p:attrName>
                                        </p:attrNameLst>
                                      </p:cBhvr>
                                      <p:to>
                                        <p:strVal val="visible"/>
                                      </p:to>
                                    </p:set>
                                    <p:anim calcmode="lin" valueType="num">
                                      <p:cBhvr additive="base">
                                        <p:cTn id="31"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53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2531">
                                            <p:txEl>
                                              <p:pRg st="4" end="4"/>
                                            </p:txEl>
                                          </p:spTgt>
                                        </p:tgtEl>
                                        <p:attrNameLst>
                                          <p:attrName>style.visibility</p:attrName>
                                        </p:attrNameLst>
                                      </p:cBhvr>
                                      <p:to>
                                        <p:strVal val="visible"/>
                                      </p:to>
                                    </p:set>
                                    <p:anim calcmode="lin" valueType="num">
                                      <p:cBhvr additive="base">
                                        <p:cTn id="37"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253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defRPr/>
            </a:pPr>
            <a:r>
              <a:rPr lang="en-US"/>
              <a:t>Going First</a:t>
            </a:r>
          </a:p>
        </p:txBody>
      </p:sp>
      <p:sp>
        <p:nvSpPr>
          <p:cNvPr id="62467" name="Rectangle 3"/>
          <p:cNvSpPr>
            <a:spLocks noGrp="1" noChangeArrowheads="1"/>
          </p:cNvSpPr>
          <p:nvPr>
            <p:ph type="body" idx="1"/>
          </p:nvPr>
        </p:nvSpPr>
        <p:spPr/>
        <p:txBody>
          <a:bodyPr/>
          <a:lstStyle/>
          <a:p>
            <a:pPr>
              <a:lnSpc>
                <a:spcPct val="90000"/>
              </a:lnSpc>
              <a:defRPr/>
            </a:pPr>
            <a:r>
              <a:rPr lang="en-US" sz="2800"/>
              <a:t>The advocate who goes first has the opportunity to address his/her theme before the other side is heard</a:t>
            </a:r>
          </a:p>
          <a:p>
            <a:pPr>
              <a:lnSpc>
                <a:spcPct val="90000"/>
              </a:lnSpc>
              <a:defRPr/>
            </a:pPr>
            <a:r>
              <a:rPr lang="en-US" sz="2800"/>
              <a:t>All facts can be addressed in the order and context most favorable to the advocate</a:t>
            </a:r>
          </a:p>
          <a:p>
            <a:pPr>
              <a:lnSpc>
                <a:spcPct val="90000"/>
              </a:lnSpc>
              <a:defRPr/>
            </a:pPr>
            <a:r>
              <a:rPr lang="en-US" sz="2800"/>
              <a:t>Leaving out facts at any stage can be dangerous</a:t>
            </a:r>
          </a:p>
          <a:p>
            <a:pPr>
              <a:lnSpc>
                <a:spcPct val="90000"/>
              </a:lnSpc>
              <a:defRPr/>
            </a:pPr>
            <a:r>
              <a:rPr lang="en-US" sz="2800"/>
              <a:t>E.g., In opening statements, the defendant may challenge the credibility of the plaintiff (prosecutor) by pointing out omitted facts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0-#ppt_w/2"/>
                                          </p:val>
                                        </p:tav>
                                        <p:tav tm="100000">
                                          <p:val>
                                            <p:strVal val="#ppt_x"/>
                                          </p:val>
                                        </p:tav>
                                      </p:tavLst>
                                    </p:anim>
                                    <p:anim calcmode="lin" valueType="num">
                                      <p:cBhvr additive="base">
                                        <p:cTn id="8" dur="500" fill="hold"/>
                                        <p:tgtEl>
                                          <p:spTgt spid="6246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2467">
                                            <p:txEl>
                                              <p:pRg st="0" end="0"/>
                                            </p:txEl>
                                          </p:spTgt>
                                        </p:tgtEl>
                                        <p:attrNameLst>
                                          <p:attrName>style.visibility</p:attrName>
                                        </p:attrNameLst>
                                      </p:cBhvr>
                                      <p:to>
                                        <p:strVal val="visible"/>
                                      </p:to>
                                    </p:set>
                                    <p:anim calcmode="lin" valueType="num">
                                      <p:cBhvr additive="base">
                                        <p:cTn id="13" dur="500" fill="hold"/>
                                        <p:tgtEl>
                                          <p:spTgt spid="6246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246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62467">
                                            <p:txEl>
                                              <p:pRg st="1" end="1"/>
                                            </p:txEl>
                                          </p:spTgt>
                                        </p:tgtEl>
                                        <p:attrNameLst>
                                          <p:attrName>style.visibility</p:attrName>
                                        </p:attrNameLst>
                                      </p:cBhvr>
                                      <p:to>
                                        <p:strVal val="visible"/>
                                      </p:to>
                                    </p:set>
                                    <p:anim calcmode="lin" valueType="num">
                                      <p:cBhvr additive="base">
                                        <p:cTn id="19" dur="500" fill="hold"/>
                                        <p:tgtEl>
                                          <p:spTgt spid="6246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246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62467">
                                            <p:txEl>
                                              <p:pRg st="2" end="2"/>
                                            </p:txEl>
                                          </p:spTgt>
                                        </p:tgtEl>
                                        <p:attrNameLst>
                                          <p:attrName>style.visibility</p:attrName>
                                        </p:attrNameLst>
                                      </p:cBhvr>
                                      <p:to>
                                        <p:strVal val="visible"/>
                                      </p:to>
                                    </p:set>
                                    <p:anim calcmode="lin" valueType="num">
                                      <p:cBhvr additive="base">
                                        <p:cTn id="25" dur="500" fill="hold"/>
                                        <p:tgtEl>
                                          <p:spTgt spid="6246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246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62467">
                                            <p:txEl>
                                              <p:pRg st="3" end="3"/>
                                            </p:txEl>
                                          </p:spTgt>
                                        </p:tgtEl>
                                        <p:attrNameLst>
                                          <p:attrName>style.visibility</p:attrName>
                                        </p:attrNameLst>
                                      </p:cBhvr>
                                      <p:to>
                                        <p:strVal val="visible"/>
                                      </p:to>
                                    </p:set>
                                    <p:anim calcmode="lin" valueType="num">
                                      <p:cBhvr additive="base">
                                        <p:cTn id="31" dur="500" fill="hold"/>
                                        <p:tgtEl>
                                          <p:spTgt spid="6246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246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defRPr/>
            </a:pPr>
            <a:r>
              <a:rPr lang="en-US"/>
              <a:t>Going First (cont)</a:t>
            </a:r>
          </a:p>
        </p:txBody>
      </p:sp>
      <p:sp>
        <p:nvSpPr>
          <p:cNvPr id="64515" name="Rectangle 3"/>
          <p:cNvSpPr>
            <a:spLocks noGrp="1" noChangeArrowheads="1"/>
          </p:cNvSpPr>
          <p:nvPr>
            <p:ph type="body" idx="1"/>
          </p:nvPr>
        </p:nvSpPr>
        <p:spPr/>
        <p:txBody>
          <a:bodyPr/>
          <a:lstStyle/>
          <a:p>
            <a:pPr>
              <a:defRPr/>
            </a:pPr>
            <a:r>
              <a:rPr lang="en-US" sz="3600"/>
              <a:t>The direct examiner may leave a witness open for cross by failing to deal with facts</a:t>
            </a:r>
          </a:p>
          <a:p>
            <a:pPr>
              <a:defRPr/>
            </a:pPr>
            <a:r>
              <a:rPr lang="en-US" sz="3600"/>
              <a:t>Or, by failing to deal with facts, the direct examiner may lose the opportunity to elicit them in a context that makes them most helpful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additive="base">
                                        <p:cTn id="7" dur="500" fill="hold"/>
                                        <p:tgtEl>
                                          <p:spTgt spid="64514"/>
                                        </p:tgtEl>
                                        <p:attrNameLst>
                                          <p:attrName>ppt_x</p:attrName>
                                        </p:attrNameLst>
                                      </p:cBhvr>
                                      <p:tavLst>
                                        <p:tav tm="0">
                                          <p:val>
                                            <p:strVal val="0-#ppt_w/2"/>
                                          </p:val>
                                        </p:tav>
                                        <p:tav tm="100000">
                                          <p:val>
                                            <p:strVal val="#ppt_x"/>
                                          </p:val>
                                        </p:tav>
                                      </p:tavLst>
                                    </p:anim>
                                    <p:anim calcmode="lin" valueType="num">
                                      <p:cBhvr additive="base">
                                        <p:cTn id="8" dur="500" fill="hold"/>
                                        <p:tgtEl>
                                          <p:spTgt spid="6451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4515">
                                            <p:txEl>
                                              <p:pRg st="0" end="0"/>
                                            </p:txEl>
                                          </p:spTgt>
                                        </p:tgtEl>
                                        <p:attrNameLst>
                                          <p:attrName>style.visibility</p:attrName>
                                        </p:attrNameLst>
                                      </p:cBhvr>
                                      <p:to>
                                        <p:strVal val="visible"/>
                                      </p:to>
                                    </p:set>
                                    <p:anim calcmode="lin" valueType="num">
                                      <p:cBhvr additive="base">
                                        <p:cTn id="13" dur="500" fill="hold"/>
                                        <p:tgtEl>
                                          <p:spTgt spid="6451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4515">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64515">
                                            <p:txEl>
                                              <p:pRg st="1" end="1"/>
                                            </p:txEl>
                                          </p:spTgt>
                                        </p:tgtEl>
                                        <p:attrNameLst>
                                          <p:attrName>style.visibility</p:attrName>
                                        </p:attrNameLst>
                                      </p:cBhvr>
                                      <p:to>
                                        <p:strVal val="visible"/>
                                      </p:to>
                                    </p:set>
                                    <p:anim calcmode="lin" valueType="num">
                                      <p:cBhvr additive="base">
                                        <p:cTn id="19" dur="500" fill="hold"/>
                                        <p:tgtEl>
                                          <p:spTgt spid="6451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4515">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utoUpdateAnimBg="0"/>
      <p:bldP spid="6451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defRPr/>
            </a:pPr>
            <a:r>
              <a:rPr lang="en-US"/>
              <a:t>The Question</a:t>
            </a:r>
          </a:p>
        </p:txBody>
      </p:sp>
      <p:sp>
        <p:nvSpPr>
          <p:cNvPr id="55299" name="Rectangle 3"/>
          <p:cNvSpPr>
            <a:spLocks noGrp="1" noChangeArrowheads="1"/>
          </p:cNvSpPr>
          <p:nvPr>
            <p:ph type="body" idx="1"/>
          </p:nvPr>
        </p:nvSpPr>
        <p:spPr/>
        <p:txBody>
          <a:bodyPr/>
          <a:lstStyle/>
          <a:p>
            <a:pPr>
              <a:lnSpc>
                <a:spcPct val="90000"/>
              </a:lnSpc>
              <a:defRPr/>
            </a:pPr>
            <a:r>
              <a:rPr lang="en-US" sz="3600" smtClean="0">
                <a:ea typeface="ＭＳ Ｐゴシック" charset="-128"/>
              </a:rPr>
              <a:t>If you were on trial for your liberty or your fortune, which would you prefer?</a:t>
            </a:r>
          </a:p>
          <a:p>
            <a:pPr>
              <a:lnSpc>
                <a:spcPct val="90000"/>
              </a:lnSpc>
              <a:defRPr/>
            </a:pPr>
            <a:r>
              <a:rPr lang="en-US" sz="3600" smtClean="0">
                <a:ea typeface="ＭＳ Ｐゴシック" charset="-128"/>
              </a:rPr>
              <a:t>The facts on your side?</a:t>
            </a:r>
          </a:p>
          <a:p>
            <a:pPr>
              <a:lnSpc>
                <a:spcPct val="90000"/>
              </a:lnSpc>
              <a:defRPr/>
            </a:pPr>
            <a:r>
              <a:rPr lang="en-US" sz="3600" smtClean="0">
                <a:ea typeface="ＭＳ Ｐゴシック" charset="-128"/>
              </a:rPr>
              <a:t>The law on your side?</a:t>
            </a:r>
          </a:p>
          <a:p>
            <a:pPr>
              <a:lnSpc>
                <a:spcPct val="90000"/>
              </a:lnSpc>
              <a:defRPr/>
            </a:pPr>
            <a:r>
              <a:rPr lang="en-US" sz="3600" smtClean="0">
                <a:ea typeface="ＭＳ Ｐゴシック" charset="-128"/>
              </a:rPr>
              <a:t>Abraham Lincoln as your lawyer?</a:t>
            </a:r>
          </a:p>
          <a:p>
            <a:pPr>
              <a:lnSpc>
                <a:spcPct val="90000"/>
              </a:lnSpc>
              <a:defRPr/>
            </a:pPr>
            <a:r>
              <a:rPr lang="en-US" sz="3600" smtClean="0">
                <a:ea typeface="ＭＳ Ｐゴシック" charset="-128"/>
              </a:rPr>
              <a:t>In close cases – those that are tried – the credibility of the lawyer is critical</a:t>
            </a:r>
          </a:p>
        </p:txBody>
      </p:sp>
    </p:spTree>
    <p:extLst>
      <p:ext uri="{BB962C8B-B14F-4D97-AF65-F5344CB8AC3E}">
        <p14:creationId xmlns:p14="http://schemas.microsoft.com/office/powerpoint/2010/main" val="17174794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0-#ppt_w/2"/>
                                          </p:val>
                                        </p:tav>
                                        <p:tav tm="100000">
                                          <p:val>
                                            <p:strVal val="#ppt_x"/>
                                          </p:val>
                                        </p:tav>
                                      </p:tavLst>
                                    </p:anim>
                                    <p:anim calcmode="lin" valueType="num">
                                      <p:cBhvr additive="base">
                                        <p:cTn id="8" dur="500" fill="hold"/>
                                        <p:tgtEl>
                                          <p:spTgt spid="552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5299">
                                            <p:txEl>
                                              <p:pRg st="0" end="0"/>
                                            </p:txEl>
                                          </p:spTgt>
                                        </p:tgtEl>
                                        <p:attrNameLst>
                                          <p:attrName>style.visibility</p:attrName>
                                        </p:attrNameLst>
                                      </p:cBhvr>
                                      <p:to>
                                        <p:strVal val="visible"/>
                                      </p:to>
                                    </p:set>
                                    <p:anim calcmode="lin" valueType="num">
                                      <p:cBhvr additive="base">
                                        <p:cTn id="13" dur="500" fill="hold"/>
                                        <p:tgtEl>
                                          <p:spTgt spid="552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29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5299">
                                            <p:txEl>
                                              <p:pRg st="1" end="1"/>
                                            </p:txEl>
                                          </p:spTgt>
                                        </p:tgtEl>
                                        <p:attrNameLst>
                                          <p:attrName>style.visibility</p:attrName>
                                        </p:attrNameLst>
                                      </p:cBhvr>
                                      <p:to>
                                        <p:strVal val="visible"/>
                                      </p:to>
                                    </p:set>
                                    <p:anim calcmode="lin" valueType="num">
                                      <p:cBhvr additive="base">
                                        <p:cTn id="19" dur="500" fill="hold"/>
                                        <p:tgtEl>
                                          <p:spTgt spid="552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29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55299">
                                            <p:txEl>
                                              <p:pRg st="2" end="2"/>
                                            </p:txEl>
                                          </p:spTgt>
                                        </p:tgtEl>
                                        <p:attrNameLst>
                                          <p:attrName>style.visibility</p:attrName>
                                        </p:attrNameLst>
                                      </p:cBhvr>
                                      <p:to>
                                        <p:strVal val="visible"/>
                                      </p:to>
                                    </p:set>
                                    <p:anim calcmode="lin" valueType="num">
                                      <p:cBhvr additive="base">
                                        <p:cTn id="25"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529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55299">
                                            <p:txEl>
                                              <p:pRg st="3" end="3"/>
                                            </p:txEl>
                                          </p:spTgt>
                                        </p:tgtEl>
                                        <p:attrNameLst>
                                          <p:attrName>style.visibility</p:attrName>
                                        </p:attrNameLst>
                                      </p:cBhvr>
                                      <p:to>
                                        <p:strVal val="visible"/>
                                      </p:to>
                                    </p:set>
                                    <p:anim calcmode="lin" valueType="num">
                                      <p:cBhvr additive="base">
                                        <p:cTn id="31" dur="500" fill="hold"/>
                                        <p:tgtEl>
                                          <p:spTgt spid="552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529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55299">
                                            <p:txEl>
                                              <p:pRg st="4" end="4"/>
                                            </p:txEl>
                                          </p:spTgt>
                                        </p:tgtEl>
                                        <p:attrNameLst>
                                          <p:attrName>style.visibility</p:attrName>
                                        </p:attrNameLst>
                                      </p:cBhvr>
                                      <p:to>
                                        <p:strVal val="visible"/>
                                      </p:to>
                                    </p:set>
                                    <p:anim calcmode="lin" valueType="num">
                                      <p:cBhvr additive="base">
                                        <p:cTn id="37" dur="500" fill="hold"/>
                                        <p:tgtEl>
                                          <p:spTgt spid="5529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5299">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pPr>
              <a:lnSpc>
                <a:spcPct val="80000"/>
              </a:lnSpc>
              <a:defRPr/>
            </a:pPr>
            <a:r>
              <a:rPr lang="en-US" smtClean="0">
                <a:ea typeface="ＭＳ Ｐゴシック" charset="-128"/>
              </a:rPr>
              <a:t>Not everyone can go first</a:t>
            </a:r>
          </a:p>
          <a:p>
            <a:pPr>
              <a:lnSpc>
                <a:spcPct val="80000"/>
              </a:lnSpc>
              <a:defRPr/>
            </a:pPr>
            <a:r>
              <a:rPr lang="en-US" smtClean="0">
                <a:ea typeface="ＭＳ Ｐゴシック" charset="-128"/>
              </a:rPr>
              <a:t>The one who goes first has an opportunity that becomes a </a:t>
            </a:r>
            <a:r>
              <a:rPr lang="en-US" altLang="en-US" smtClean="0">
                <a:ea typeface="ＭＳ Ｐゴシック" charset="-128"/>
              </a:rPr>
              <a:t>“</a:t>
            </a:r>
            <a:r>
              <a:rPr lang="en-US" smtClean="0">
                <a:ea typeface="ＭＳ Ｐゴシック" charset="-128"/>
              </a:rPr>
              <a:t>responsibility</a:t>
            </a:r>
            <a:r>
              <a:rPr lang="en-US" altLang="en-US" smtClean="0">
                <a:ea typeface="ＭＳ Ｐゴシック" charset="-128"/>
              </a:rPr>
              <a:t>”</a:t>
            </a:r>
            <a:r>
              <a:rPr lang="en-US" smtClean="0">
                <a:ea typeface="ＭＳ Ｐゴシック" charset="-128"/>
              </a:rPr>
              <a:t> to address all the facts</a:t>
            </a:r>
          </a:p>
          <a:p>
            <a:pPr>
              <a:lnSpc>
                <a:spcPct val="80000"/>
              </a:lnSpc>
              <a:defRPr/>
            </a:pPr>
            <a:r>
              <a:rPr lang="en-US" smtClean="0">
                <a:ea typeface="ＭＳ Ｐゴシック" charset="-128"/>
              </a:rPr>
              <a:t>If the one who goes first leaves out facts or misstates facts, the one who goes second not only points this out, but attacks the Rule I of the first advocate</a:t>
            </a:r>
          </a:p>
          <a:p>
            <a:pPr>
              <a:lnSpc>
                <a:spcPct val="80000"/>
              </a:lnSpc>
              <a:defRPr/>
            </a:pPr>
            <a:r>
              <a:rPr lang="en-US" smtClean="0">
                <a:ea typeface="ＭＳ Ｐゴシック" charset="-128"/>
              </a:rPr>
              <a:t>If you could choose, which: first or second?</a:t>
            </a:r>
          </a:p>
        </p:txBody>
      </p:sp>
      <p:sp>
        <p:nvSpPr>
          <p:cNvPr id="2" name="Title 1"/>
          <p:cNvSpPr>
            <a:spLocks noGrp="1"/>
          </p:cNvSpPr>
          <p:nvPr>
            <p:ph type="title"/>
          </p:nvPr>
        </p:nvSpPr>
        <p:spPr/>
        <p:txBody>
          <a:bodyPr/>
          <a:lstStyle/>
          <a:p>
            <a:pPr>
              <a:defRPr/>
            </a:pPr>
            <a:r>
              <a:rPr lang="en-US" dirty="0" smtClean="0"/>
              <a:t>Going Second</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 fill="hold"/>
                                        <p:tgtEl>
                                          <p:spTgt spid="66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3">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6563">
                                            <p:txEl>
                                              <p:pRg st="1" end="1"/>
                                            </p:txEl>
                                          </p:spTgt>
                                        </p:tgtEl>
                                        <p:attrNameLst>
                                          <p:attrName>style.visibility</p:attrName>
                                        </p:attrNameLst>
                                      </p:cBhvr>
                                      <p:to>
                                        <p:strVal val="visible"/>
                                      </p:to>
                                    </p:set>
                                    <p:anim calcmode="lin" valueType="num">
                                      <p:cBhvr additive="base">
                                        <p:cTn id="13" dur="500" fill="hold"/>
                                        <p:tgtEl>
                                          <p:spTgt spid="665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6563">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66563">
                                            <p:txEl>
                                              <p:pRg st="2" end="2"/>
                                            </p:txEl>
                                          </p:spTgt>
                                        </p:tgtEl>
                                        <p:attrNameLst>
                                          <p:attrName>style.visibility</p:attrName>
                                        </p:attrNameLst>
                                      </p:cBhvr>
                                      <p:to>
                                        <p:strVal val="visible"/>
                                      </p:to>
                                    </p:set>
                                    <p:anim calcmode="lin" valueType="num">
                                      <p:cBhvr additive="base">
                                        <p:cTn id="19" dur="500" fill="hold"/>
                                        <p:tgtEl>
                                          <p:spTgt spid="665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6563">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66563">
                                            <p:txEl>
                                              <p:pRg st="3" end="3"/>
                                            </p:txEl>
                                          </p:spTgt>
                                        </p:tgtEl>
                                        <p:attrNameLst>
                                          <p:attrName>style.visibility</p:attrName>
                                        </p:attrNameLst>
                                      </p:cBhvr>
                                      <p:to>
                                        <p:strVal val="visible"/>
                                      </p:to>
                                    </p:set>
                                    <p:anim calcmode="lin" valueType="num">
                                      <p:cBhvr additive="base">
                                        <p:cTn id="25" dur="500" fill="hold"/>
                                        <p:tgtEl>
                                          <p:spTgt spid="665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6563">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pPr>
              <a:lnSpc>
                <a:spcPct val="80000"/>
              </a:lnSpc>
              <a:defRPr/>
            </a:pPr>
            <a:r>
              <a:rPr lang="en-US"/>
              <a:t>Facts do not march into courtrooms</a:t>
            </a:r>
          </a:p>
          <a:p>
            <a:pPr>
              <a:lnSpc>
                <a:spcPct val="80000"/>
              </a:lnSpc>
              <a:defRPr/>
            </a:pPr>
            <a:r>
              <a:rPr lang="en-US"/>
              <a:t>Lawyers elicit facts</a:t>
            </a:r>
          </a:p>
          <a:p>
            <a:pPr>
              <a:lnSpc>
                <a:spcPct val="80000"/>
              </a:lnSpc>
              <a:defRPr/>
            </a:pPr>
            <a:r>
              <a:rPr lang="en-US"/>
              <a:t>Facts are as persuasive as lawyers make them</a:t>
            </a:r>
          </a:p>
          <a:p>
            <a:pPr>
              <a:lnSpc>
                <a:spcPct val="80000"/>
              </a:lnSpc>
              <a:defRPr/>
            </a:pPr>
            <a:r>
              <a:rPr lang="en-US"/>
              <a:t>It is not enough to know how to ask non-leading questions on direct or leading questions on cross-examination</a:t>
            </a:r>
          </a:p>
          <a:p>
            <a:pPr>
              <a:lnSpc>
                <a:spcPct val="80000"/>
              </a:lnSpc>
              <a:defRPr/>
            </a:pPr>
            <a:r>
              <a:rPr lang="en-US"/>
              <a:t>It is necessary to know what to ask, when to ask it, and what argument to make</a:t>
            </a:r>
          </a:p>
        </p:txBody>
      </p:sp>
      <p:sp>
        <p:nvSpPr>
          <p:cNvPr id="2" name="Title 1"/>
          <p:cNvSpPr>
            <a:spLocks noGrp="1"/>
          </p:cNvSpPr>
          <p:nvPr>
            <p:ph type="title"/>
          </p:nvPr>
        </p:nvSpPr>
        <p:spPr/>
        <p:txBody>
          <a:bodyPr/>
          <a:lstStyle/>
          <a:p>
            <a:pPr>
              <a:defRPr/>
            </a:pPr>
            <a:r>
              <a:rPr lang="en-US" dirty="0" smtClean="0"/>
              <a:t>The Lawyer Makes Facts Persuasive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 fill="hold"/>
                                        <p:tgtEl>
                                          <p:spTgt spid="66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3">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6563">
                                            <p:txEl>
                                              <p:pRg st="1" end="1"/>
                                            </p:txEl>
                                          </p:spTgt>
                                        </p:tgtEl>
                                        <p:attrNameLst>
                                          <p:attrName>style.visibility</p:attrName>
                                        </p:attrNameLst>
                                      </p:cBhvr>
                                      <p:to>
                                        <p:strVal val="visible"/>
                                      </p:to>
                                    </p:set>
                                    <p:anim calcmode="lin" valueType="num">
                                      <p:cBhvr additive="base">
                                        <p:cTn id="13" dur="500" fill="hold"/>
                                        <p:tgtEl>
                                          <p:spTgt spid="665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6563">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66563">
                                            <p:txEl>
                                              <p:pRg st="2" end="2"/>
                                            </p:txEl>
                                          </p:spTgt>
                                        </p:tgtEl>
                                        <p:attrNameLst>
                                          <p:attrName>style.visibility</p:attrName>
                                        </p:attrNameLst>
                                      </p:cBhvr>
                                      <p:to>
                                        <p:strVal val="visible"/>
                                      </p:to>
                                    </p:set>
                                    <p:anim calcmode="lin" valueType="num">
                                      <p:cBhvr additive="base">
                                        <p:cTn id="19" dur="500" fill="hold"/>
                                        <p:tgtEl>
                                          <p:spTgt spid="665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6563">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66563">
                                            <p:txEl>
                                              <p:pRg st="3" end="3"/>
                                            </p:txEl>
                                          </p:spTgt>
                                        </p:tgtEl>
                                        <p:attrNameLst>
                                          <p:attrName>style.visibility</p:attrName>
                                        </p:attrNameLst>
                                      </p:cBhvr>
                                      <p:to>
                                        <p:strVal val="visible"/>
                                      </p:to>
                                    </p:set>
                                    <p:anim calcmode="lin" valueType="num">
                                      <p:cBhvr additive="base">
                                        <p:cTn id="25" dur="500" fill="hold"/>
                                        <p:tgtEl>
                                          <p:spTgt spid="665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6563">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66563">
                                            <p:txEl>
                                              <p:pRg st="4" end="4"/>
                                            </p:txEl>
                                          </p:spTgt>
                                        </p:tgtEl>
                                        <p:attrNameLst>
                                          <p:attrName>style.visibility</p:attrName>
                                        </p:attrNameLst>
                                      </p:cBhvr>
                                      <p:to>
                                        <p:strVal val="visible"/>
                                      </p:to>
                                    </p:set>
                                    <p:anim calcmode="lin" valueType="num">
                                      <p:cBhvr additive="base">
                                        <p:cTn id="31" dur="500" fill="hold"/>
                                        <p:tgtEl>
                                          <p:spTgt spid="6656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6563">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p:txBody>
          <a:bodyPr/>
          <a:lstStyle/>
          <a:p>
            <a:pPr>
              <a:defRPr/>
            </a:pPr>
            <a:r>
              <a:rPr lang="en-US"/>
              <a:t>Trials are about persuasion</a:t>
            </a:r>
          </a:p>
          <a:p>
            <a:pPr>
              <a:defRPr/>
            </a:pPr>
            <a:r>
              <a:rPr lang="en-US"/>
              <a:t>Persuasion requires a jury or judge to believe the theory</a:t>
            </a:r>
          </a:p>
          <a:p>
            <a:pPr>
              <a:defRPr/>
            </a:pPr>
            <a:r>
              <a:rPr lang="en-US"/>
              <a:t>Belief requires trust</a:t>
            </a:r>
          </a:p>
          <a:p>
            <a:pPr>
              <a:defRPr/>
            </a:pPr>
            <a:r>
              <a:rPr lang="en-US"/>
              <a:t>Trust is built on integrity</a:t>
            </a:r>
          </a:p>
          <a:p>
            <a:pPr>
              <a:defRPr/>
            </a:pPr>
            <a:r>
              <a:rPr lang="en-US"/>
              <a:t>Integrity is demonstrated by the choice of a theme or theory and the execution of it</a:t>
            </a:r>
          </a:p>
        </p:txBody>
      </p:sp>
      <p:sp>
        <p:nvSpPr>
          <p:cNvPr id="2" name="Title 1"/>
          <p:cNvSpPr>
            <a:spLocks noGrp="1"/>
          </p:cNvSpPr>
          <p:nvPr>
            <p:ph type="title"/>
          </p:nvPr>
        </p:nvSpPr>
        <p:spPr/>
        <p:txBody>
          <a:bodyPr/>
          <a:lstStyle/>
          <a:p>
            <a:pPr>
              <a:defRPr/>
            </a:pPr>
            <a:r>
              <a:rPr lang="en-US" dirty="0" smtClean="0"/>
              <a:t>Trust and Integrity Are Vital</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additive="base">
                                        <p:cTn id="7" dur="500" fill="hold"/>
                                        <p:tgtEl>
                                          <p:spTgt spid="686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8611">
                                            <p:txEl>
                                              <p:pRg st="1" end="1"/>
                                            </p:txEl>
                                          </p:spTgt>
                                        </p:tgtEl>
                                        <p:attrNameLst>
                                          <p:attrName>style.visibility</p:attrName>
                                        </p:attrNameLst>
                                      </p:cBhvr>
                                      <p:to>
                                        <p:strVal val="visible"/>
                                      </p:to>
                                    </p:set>
                                    <p:anim calcmode="lin" valueType="num">
                                      <p:cBhvr additive="base">
                                        <p:cTn id="13" dur="500" fill="hold"/>
                                        <p:tgtEl>
                                          <p:spTgt spid="686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861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68611">
                                            <p:txEl>
                                              <p:pRg st="2" end="2"/>
                                            </p:txEl>
                                          </p:spTgt>
                                        </p:tgtEl>
                                        <p:attrNameLst>
                                          <p:attrName>style.visibility</p:attrName>
                                        </p:attrNameLst>
                                      </p:cBhvr>
                                      <p:to>
                                        <p:strVal val="visible"/>
                                      </p:to>
                                    </p:set>
                                    <p:anim calcmode="lin" valueType="num">
                                      <p:cBhvr additive="base">
                                        <p:cTn id="19" dur="500" fill="hold"/>
                                        <p:tgtEl>
                                          <p:spTgt spid="686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861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68611">
                                            <p:txEl>
                                              <p:pRg st="3" end="3"/>
                                            </p:txEl>
                                          </p:spTgt>
                                        </p:tgtEl>
                                        <p:attrNameLst>
                                          <p:attrName>style.visibility</p:attrName>
                                        </p:attrNameLst>
                                      </p:cBhvr>
                                      <p:to>
                                        <p:strVal val="visible"/>
                                      </p:to>
                                    </p:set>
                                    <p:anim calcmode="lin" valueType="num">
                                      <p:cBhvr additive="base">
                                        <p:cTn id="25" dur="500" fill="hold"/>
                                        <p:tgtEl>
                                          <p:spTgt spid="686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861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68611">
                                            <p:txEl>
                                              <p:pRg st="4" end="4"/>
                                            </p:txEl>
                                          </p:spTgt>
                                        </p:tgtEl>
                                        <p:attrNameLst>
                                          <p:attrName>style.visibility</p:attrName>
                                        </p:attrNameLst>
                                      </p:cBhvr>
                                      <p:to>
                                        <p:strVal val="visible"/>
                                      </p:to>
                                    </p:set>
                                    <p:anim calcmode="lin" valueType="num">
                                      <p:cBhvr additive="base">
                                        <p:cTn id="31" dur="500" fill="hold"/>
                                        <p:tgtEl>
                                          <p:spTgt spid="686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861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defRPr/>
            </a:pPr>
            <a:r>
              <a:rPr lang="en-US" dirty="0" smtClean="0"/>
              <a:t>Never Squander a </a:t>
            </a:r>
            <a:r>
              <a:rPr lang="en-US" smtClean="0"/>
              <a:t>Trial Moment</a:t>
            </a:r>
            <a:endParaRPr lang="en-US"/>
          </a:p>
        </p:txBody>
      </p:sp>
      <p:sp>
        <p:nvSpPr>
          <p:cNvPr id="70659" name="Rectangle 3"/>
          <p:cNvSpPr>
            <a:spLocks noGrp="1" noChangeArrowheads="1"/>
          </p:cNvSpPr>
          <p:nvPr>
            <p:ph type="body" idx="1"/>
          </p:nvPr>
        </p:nvSpPr>
        <p:spPr/>
        <p:txBody>
          <a:bodyPr/>
          <a:lstStyle/>
          <a:p>
            <a:pPr>
              <a:lnSpc>
                <a:spcPct val="90000"/>
              </a:lnSpc>
              <a:defRPr/>
            </a:pPr>
            <a:r>
              <a:rPr lang="en-US" sz="3600"/>
              <a:t>Americans have short attention spans</a:t>
            </a:r>
          </a:p>
          <a:p>
            <a:pPr>
              <a:lnSpc>
                <a:spcPct val="90000"/>
              </a:lnSpc>
              <a:defRPr/>
            </a:pPr>
            <a:r>
              <a:rPr lang="en-US" sz="3600"/>
              <a:t>Average TV evening news excerpt is 90 seconds</a:t>
            </a:r>
          </a:p>
          <a:p>
            <a:pPr>
              <a:lnSpc>
                <a:spcPct val="90000"/>
              </a:lnSpc>
              <a:defRPr/>
            </a:pPr>
            <a:r>
              <a:rPr lang="en-US" sz="3600"/>
              <a:t>You must win trust from the outset</a:t>
            </a:r>
          </a:p>
          <a:p>
            <a:pPr>
              <a:lnSpc>
                <a:spcPct val="90000"/>
              </a:lnSpc>
              <a:defRPr/>
            </a:pPr>
            <a:r>
              <a:rPr lang="en-US" sz="3600"/>
              <a:t>People begin to decide quickly</a:t>
            </a:r>
          </a:p>
          <a:p>
            <a:pPr>
              <a:lnSpc>
                <a:spcPct val="90000"/>
              </a:lnSpc>
              <a:defRPr/>
            </a:pPr>
            <a:r>
              <a:rPr lang="en-US" sz="3600"/>
              <a:t>Do not squander the early moments of any stage of a trial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 fill="hold"/>
                                        <p:tgtEl>
                                          <p:spTgt spid="70658"/>
                                        </p:tgtEl>
                                        <p:attrNameLst>
                                          <p:attrName>ppt_x</p:attrName>
                                        </p:attrNameLst>
                                      </p:cBhvr>
                                      <p:tavLst>
                                        <p:tav tm="0">
                                          <p:val>
                                            <p:strVal val="0-#ppt_w/2"/>
                                          </p:val>
                                        </p:tav>
                                        <p:tav tm="100000">
                                          <p:val>
                                            <p:strVal val="#ppt_x"/>
                                          </p:val>
                                        </p:tav>
                                      </p:tavLst>
                                    </p:anim>
                                    <p:anim calcmode="lin" valueType="num">
                                      <p:cBhvr additive="base">
                                        <p:cTn id="8" dur="500" fill="hold"/>
                                        <p:tgtEl>
                                          <p:spTgt spid="7065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0659">
                                            <p:txEl>
                                              <p:pRg st="0" end="0"/>
                                            </p:txEl>
                                          </p:spTgt>
                                        </p:tgtEl>
                                        <p:attrNameLst>
                                          <p:attrName>style.visibility</p:attrName>
                                        </p:attrNameLst>
                                      </p:cBhvr>
                                      <p:to>
                                        <p:strVal val="visible"/>
                                      </p:to>
                                    </p:set>
                                    <p:anim calcmode="lin" valueType="num">
                                      <p:cBhvr additive="base">
                                        <p:cTn id="13" dur="500" fill="hold"/>
                                        <p:tgtEl>
                                          <p:spTgt spid="7065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065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0659">
                                            <p:txEl>
                                              <p:pRg st="1" end="1"/>
                                            </p:txEl>
                                          </p:spTgt>
                                        </p:tgtEl>
                                        <p:attrNameLst>
                                          <p:attrName>style.visibility</p:attrName>
                                        </p:attrNameLst>
                                      </p:cBhvr>
                                      <p:to>
                                        <p:strVal val="visible"/>
                                      </p:to>
                                    </p:set>
                                    <p:anim calcmode="lin" valueType="num">
                                      <p:cBhvr additive="base">
                                        <p:cTn id="19" dur="500" fill="hold"/>
                                        <p:tgtEl>
                                          <p:spTgt spid="7065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065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70659">
                                            <p:txEl>
                                              <p:pRg st="2" end="2"/>
                                            </p:txEl>
                                          </p:spTgt>
                                        </p:tgtEl>
                                        <p:attrNameLst>
                                          <p:attrName>style.visibility</p:attrName>
                                        </p:attrNameLst>
                                      </p:cBhvr>
                                      <p:to>
                                        <p:strVal val="visible"/>
                                      </p:to>
                                    </p:set>
                                    <p:anim calcmode="lin" valueType="num">
                                      <p:cBhvr additive="base">
                                        <p:cTn id="25" dur="500" fill="hold"/>
                                        <p:tgtEl>
                                          <p:spTgt spid="7065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065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70659">
                                            <p:txEl>
                                              <p:pRg st="3" end="3"/>
                                            </p:txEl>
                                          </p:spTgt>
                                        </p:tgtEl>
                                        <p:attrNameLst>
                                          <p:attrName>style.visibility</p:attrName>
                                        </p:attrNameLst>
                                      </p:cBhvr>
                                      <p:to>
                                        <p:strVal val="visible"/>
                                      </p:to>
                                    </p:set>
                                    <p:anim calcmode="lin" valueType="num">
                                      <p:cBhvr additive="base">
                                        <p:cTn id="31" dur="500" fill="hold"/>
                                        <p:tgtEl>
                                          <p:spTgt spid="7065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065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70659">
                                            <p:txEl>
                                              <p:pRg st="4" end="4"/>
                                            </p:txEl>
                                          </p:spTgt>
                                        </p:tgtEl>
                                        <p:attrNameLst>
                                          <p:attrName>style.visibility</p:attrName>
                                        </p:attrNameLst>
                                      </p:cBhvr>
                                      <p:to>
                                        <p:strVal val="visible"/>
                                      </p:to>
                                    </p:set>
                                    <p:anim calcmode="lin" valueType="num">
                                      <p:cBhvr additive="base">
                                        <p:cTn id="37" dur="500" fill="hold"/>
                                        <p:tgtEl>
                                          <p:spTgt spid="7065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0659">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autoUpdateAnimBg="0"/>
      <p:bldP spid="7065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defRPr/>
            </a:pPr>
            <a:r>
              <a:rPr lang="en-US" sz="4000"/>
              <a:t>Lawyer Credibility in Bench Trials</a:t>
            </a:r>
          </a:p>
        </p:txBody>
      </p:sp>
      <p:sp>
        <p:nvSpPr>
          <p:cNvPr id="57347" name="Rectangle 3"/>
          <p:cNvSpPr>
            <a:spLocks noGrp="1" noChangeArrowheads="1"/>
          </p:cNvSpPr>
          <p:nvPr>
            <p:ph type="body" sz="half" idx="1"/>
          </p:nvPr>
        </p:nvSpPr>
        <p:spPr>
          <a:xfrm>
            <a:off x="1066800" y="1828800"/>
            <a:ext cx="7543800" cy="4267200"/>
          </a:xfrm>
        </p:spPr>
        <p:txBody>
          <a:bodyPr/>
          <a:lstStyle/>
          <a:p>
            <a:pPr>
              <a:lnSpc>
                <a:spcPct val="90000"/>
              </a:lnSpc>
              <a:defRPr/>
            </a:pPr>
            <a:r>
              <a:rPr lang="en-US" sz="2400" smtClean="0">
                <a:ea typeface="ＭＳ Ｐゴシック" charset="-128"/>
              </a:rPr>
              <a:t>Warren D. Wolfson, From the Bench, Evidence Advocacy: The Judge</a:t>
            </a:r>
            <a:r>
              <a:rPr lang="ja-JP" altLang="en-US" sz="2400" smtClean="0">
                <a:ea typeface="ＭＳ Ｐゴシック" charset="-128"/>
              </a:rPr>
              <a:t>’</a:t>
            </a:r>
            <a:r>
              <a:rPr lang="en-US" altLang="ja-JP" sz="2400" smtClean="0">
                <a:ea typeface="ＭＳ Ｐゴシック" charset="-128"/>
              </a:rPr>
              <a:t>s Perspective (Ill. Ct. App.), 28 Litig. 3 (Fall 2001):</a:t>
            </a:r>
          </a:p>
          <a:p>
            <a:pPr>
              <a:lnSpc>
                <a:spcPct val="90000"/>
              </a:lnSpc>
              <a:defRPr/>
            </a:pPr>
            <a:r>
              <a:rPr lang="ja-JP" altLang="en-US" sz="2400" smtClean="0">
                <a:ea typeface="ＭＳ Ｐゴシック" charset="-128"/>
              </a:rPr>
              <a:t>“</a:t>
            </a:r>
            <a:r>
              <a:rPr lang="en-US" altLang="ja-JP" sz="2400" smtClean="0">
                <a:ea typeface="ＭＳ Ｐゴシック" charset="-128"/>
              </a:rPr>
              <a:t>What makes a judge rule one way and not the other?</a:t>
            </a:r>
            <a:r>
              <a:rPr lang="ja-JP" altLang="en-US" sz="2400" smtClean="0">
                <a:ea typeface="ＭＳ Ｐゴシック" charset="-128"/>
              </a:rPr>
              <a:t>”</a:t>
            </a:r>
            <a:endParaRPr lang="en-US" altLang="ja-JP" sz="2400" smtClean="0">
              <a:ea typeface="ＭＳ Ｐゴシック" charset="-128"/>
            </a:endParaRPr>
          </a:p>
          <a:p>
            <a:pPr>
              <a:lnSpc>
                <a:spcPct val="90000"/>
              </a:lnSpc>
              <a:defRPr/>
            </a:pPr>
            <a:r>
              <a:rPr lang="en-US" sz="2400" smtClean="0">
                <a:ea typeface="ＭＳ Ｐゴシック" charset="-128"/>
              </a:rPr>
              <a:t> </a:t>
            </a:r>
            <a:r>
              <a:rPr lang="ja-JP" altLang="en-US" sz="2400" smtClean="0">
                <a:ea typeface="ＭＳ Ｐゴシック" charset="-128"/>
              </a:rPr>
              <a:t>“</a:t>
            </a:r>
            <a:r>
              <a:rPr lang="en-US" altLang="ja-JP" sz="2400" smtClean="0">
                <a:ea typeface="ＭＳ Ｐゴシック" charset="-128"/>
              </a:rPr>
              <a:t>As a general rule, in close cases, judges, like juries, will decide in favor of the people they like and trust and against the people they do not like and do not trust.  If these qualities have to be rated, trust and distrust carry the most weight.</a:t>
            </a:r>
            <a:r>
              <a:rPr lang="ja-JP" altLang="en-US" sz="2400" smtClean="0">
                <a:ea typeface="ＭＳ Ｐゴシック" charset="-128"/>
              </a:rPr>
              <a:t>”</a:t>
            </a:r>
            <a:endParaRPr lang="en-US" altLang="ja-JP" sz="2400" smtClean="0">
              <a:ea typeface="ＭＳ Ｐゴシック" charset="-128"/>
            </a:endParaRPr>
          </a:p>
          <a:p>
            <a:pPr>
              <a:lnSpc>
                <a:spcPct val="90000"/>
              </a:lnSpc>
              <a:defRPr/>
            </a:pPr>
            <a:r>
              <a:rPr lang="ja-JP" altLang="en-US" sz="2400" smtClean="0">
                <a:ea typeface="ＭＳ Ｐゴシック" charset="-128"/>
              </a:rPr>
              <a:t>“</a:t>
            </a:r>
            <a:r>
              <a:rPr lang="en-US" altLang="ja-JP" sz="2400" smtClean="0">
                <a:ea typeface="ＭＳ Ｐゴシック" charset="-128"/>
              </a:rPr>
              <a:t>The lawyer who wins the judge</a:t>
            </a:r>
            <a:r>
              <a:rPr lang="ja-JP" altLang="en-US" sz="2400" smtClean="0">
                <a:ea typeface="ＭＳ Ｐゴシック" charset="-128"/>
              </a:rPr>
              <a:t>’</a:t>
            </a:r>
            <a:r>
              <a:rPr lang="en-US" altLang="ja-JP" sz="2400" smtClean="0">
                <a:ea typeface="ＭＳ Ｐゴシック" charset="-128"/>
              </a:rPr>
              <a:t>s confidence usually will win the close rulings.</a:t>
            </a:r>
            <a:r>
              <a:rPr lang="ja-JP" altLang="en-US" sz="2400" smtClean="0">
                <a:ea typeface="ＭＳ Ｐゴシック" charset="-128"/>
              </a:rPr>
              <a:t>”</a:t>
            </a:r>
            <a:endParaRPr lang="en-US" altLang="ja-JP" sz="2400" smtClean="0">
              <a:ea typeface="ＭＳ Ｐゴシック" charset="-128"/>
            </a:endParaRPr>
          </a:p>
          <a:p>
            <a:pPr>
              <a:lnSpc>
                <a:spcPct val="90000"/>
              </a:lnSpc>
              <a:defRPr/>
            </a:pPr>
            <a:endParaRPr lang="en-US" sz="24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0-#ppt_w/2"/>
                                          </p:val>
                                        </p:tav>
                                        <p:tav tm="100000">
                                          <p:val>
                                            <p:strVal val="#ppt_x"/>
                                          </p:val>
                                        </p:tav>
                                      </p:tavLst>
                                    </p:anim>
                                    <p:anim calcmode="lin" valueType="num">
                                      <p:cBhvr additive="base">
                                        <p:cTn id="8" dur="500" fill="hold"/>
                                        <p:tgtEl>
                                          <p:spTgt spid="5734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34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7347">
                                            <p:txEl>
                                              <p:pRg st="1" end="1"/>
                                            </p:txEl>
                                          </p:spTgt>
                                        </p:tgtEl>
                                        <p:attrNameLst>
                                          <p:attrName>style.visibility</p:attrName>
                                        </p:attrNameLst>
                                      </p:cBhvr>
                                      <p:to>
                                        <p:strVal val="visible"/>
                                      </p:to>
                                    </p:set>
                                    <p:anim calcmode="lin" valueType="num">
                                      <p:cBhvr additive="base">
                                        <p:cTn id="19"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34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57347">
                                            <p:txEl>
                                              <p:pRg st="2" end="2"/>
                                            </p:txEl>
                                          </p:spTgt>
                                        </p:tgtEl>
                                        <p:attrNameLst>
                                          <p:attrName>style.visibility</p:attrName>
                                        </p:attrNameLst>
                                      </p:cBhvr>
                                      <p:to>
                                        <p:strVal val="visible"/>
                                      </p:to>
                                    </p:set>
                                    <p:anim calcmode="lin" valueType="num">
                                      <p:cBhvr additive="base">
                                        <p:cTn id="25"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34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57347">
                                            <p:txEl>
                                              <p:pRg st="3" end="3"/>
                                            </p:txEl>
                                          </p:spTgt>
                                        </p:tgtEl>
                                        <p:attrNameLst>
                                          <p:attrName>style.visibility</p:attrName>
                                        </p:attrNameLst>
                                      </p:cBhvr>
                                      <p:to>
                                        <p:strVal val="visible"/>
                                      </p:to>
                                    </p:set>
                                    <p:anim calcmode="lin" valueType="num">
                                      <p:cBhvr additive="base">
                                        <p:cTn id="31"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34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defRPr/>
            </a:pPr>
            <a:r>
              <a:rPr lang="en-US" sz="3200"/>
              <a:t>Conn. Ct. App. Judge Douglas S. Lavine, </a:t>
            </a:r>
            <a:r>
              <a:rPr lang="en-US" sz="3200" i="1"/>
              <a:t>The persuasive power of understatement</a:t>
            </a:r>
            <a:r>
              <a:rPr lang="en-US" sz="3200"/>
              <a:t>, National Law Journal, August 30, 2010</a:t>
            </a:r>
          </a:p>
        </p:txBody>
      </p:sp>
      <p:sp>
        <p:nvSpPr>
          <p:cNvPr id="72707" name="Rectangle 3"/>
          <p:cNvSpPr>
            <a:spLocks noGrp="1" noChangeArrowheads="1"/>
          </p:cNvSpPr>
          <p:nvPr>
            <p:ph type="body" idx="1"/>
          </p:nvPr>
        </p:nvSpPr>
        <p:spPr/>
        <p:txBody>
          <a:bodyPr/>
          <a:lstStyle/>
          <a:p>
            <a:pPr>
              <a:lnSpc>
                <a:spcPct val="90000"/>
              </a:lnSpc>
              <a:defRPr/>
            </a:pPr>
            <a:r>
              <a:rPr lang="ja-JP" altLang="en-US" sz="2400" smtClean="0">
                <a:ea typeface="ＭＳ Ｐゴシック" charset="-128"/>
              </a:rPr>
              <a:t>“</a:t>
            </a:r>
            <a:r>
              <a:rPr lang="en-US" altLang="ja-JP" sz="2400" smtClean="0">
                <a:ea typeface="ＭＳ Ｐゴシック" charset="-128"/>
              </a:rPr>
              <a:t>At the heart of any persuasive appeal lies the credibility of the communicator.  Whether a particular audience accepts an argument depends in large part on how credible the communicator is viewed as being.  This is as true in a court of law or any legal setting as in other venues.  Whether you are a juror listening to a summation, a judge listening to an appellate argument or a prospective car buyer listening to a salesman</a:t>
            </a:r>
            <a:r>
              <a:rPr lang="ja-JP" altLang="en-US" sz="2400" smtClean="0">
                <a:ea typeface="ＭＳ Ｐゴシック" charset="-128"/>
              </a:rPr>
              <a:t>’</a:t>
            </a:r>
            <a:r>
              <a:rPr lang="en-US" altLang="ja-JP" sz="2400" smtClean="0">
                <a:ea typeface="ＭＳ Ｐゴシック" charset="-128"/>
              </a:rPr>
              <a:t>s pitch, you will be asking yourself the same question: Can I trust what this person is telling me?  Is it accurate?  Plausible?  . . .  Do I believe this person?  Do I trust him/her?</a:t>
            </a:r>
            <a:r>
              <a:rPr lang="ja-JP" altLang="en-US" sz="2400" smtClean="0">
                <a:ea typeface="ＭＳ Ｐゴシック" charset="-128"/>
              </a:rPr>
              <a:t>”</a:t>
            </a:r>
            <a:endParaRPr lang="en-US" sz="24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0-#ppt_w/2"/>
                                          </p:val>
                                        </p:tav>
                                        <p:tav tm="100000">
                                          <p:val>
                                            <p:strVal val="#ppt_x"/>
                                          </p:val>
                                        </p:tav>
                                      </p:tavLst>
                                    </p:anim>
                                    <p:anim calcmode="lin" valueType="num">
                                      <p:cBhvr additive="base">
                                        <p:cTn id="8" dur="500" fill="hold"/>
                                        <p:tgtEl>
                                          <p:spTgt spid="7270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2707">
                                            <p:txEl>
                                              <p:pRg st="0" end="0"/>
                                            </p:txEl>
                                          </p:spTgt>
                                        </p:tgtEl>
                                        <p:attrNameLst>
                                          <p:attrName>style.visibility</p:attrName>
                                        </p:attrNameLst>
                                      </p:cBhvr>
                                      <p:to>
                                        <p:strVal val="visible"/>
                                      </p:to>
                                    </p:set>
                                    <p:anim calcmode="lin" valueType="num">
                                      <p:cBhvr additive="base">
                                        <p:cTn id="13" dur="500" fill="hold"/>
                                        <p:tgtEl>
                                          <p:spTgt spid="7270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270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autoUpdateAnimBg="0"/>
      <p:bldP spid="7270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defRPr/>
            </a:pPr>
            <a:r>
              <a:rPr lang="en-US" sz="3200" dirty="0" smtClean="0"/>
              <a:t>Conn. Ct</a:t>
            </a:r>
            <a:r>
              <a:rPr lang="en-US" sz="3200" dirty="0"/>
              <a:t>. App. Judge Douglas S. </a:t>
            </a:r>
            <a:r>
              <a:rPr lang="en-US" sz="3200" dirty="0" err="1"/>
              <a:t>Lavine</a:t>
            </a:r>
            <a:r>
              <a:rPr lang="en-US" sz="3200" dirty="0"/>
              <a:t>, </a:t>
            </a:r>
            <a:r>
              <a:rPr lang="en-US" sz="3200" i="1" dirty="0"/>
              <a:t>The persuasive power of understatement</a:t>
            </a:r>
            <a:r>
              <a:rPr lang="en-US" sz="3200" dirty="0"/>
              <a:t>, National Law Journal, August 30, 2010</a:t>
            </a:r>
          </a:p>
        </p:txBody>
      </p:sp>
      <p:sp>
        <p:nvSpPr>
          <p:cNvPr id="74755" name="Rectangle 3"/>
          <p:cNvSpPr>
            <a:spLocks noGrp="1" noChangeArrowheads="1"/>
          </p:cNvSpPr>
          <p:nvPr>
            <p:ph type="body" idx="1"/>
          </p:nvPr>
        </p:nvSpPr>
        <p:spPr/>
        <p:txBody>
          <a:bodyPr/>
          <a:lstStyle/>
          <a:p>
            <a:pPr>
              <a:defRPr/>
            </a:pPr>
            <a:r>
              <a:rPr lang="ja-JP" altLang="en-US" sz="3600" smtClean="0">
                <a:ea typeface="ＭＳ Ｐゴシック" charset="-128"/>
              </a:rPr>
              <a:t>“</a:t>
            </a:r>
            <a:r>
              <a:rPr lang="en-US" altLang="ja-JP" sz="3600" smtClean="0">
                <a:ea typeface="ＭＳ Ｐゴシック" charset="-128"/>
              </a:rPr>
              <a:t>The popular culture often portrays lawyers as bombastic, egocentric, manipulative and over the top.  In reality, effective advocates tend to be down-to-earth, fact-based, honest and concrete.</a:t>
            </a:r>
            <a:r>
              <a:rPr lang="ja-JP" altLang="en-US" sz="3600" smtClean="0">
                <a:ea typeface="ＭＳ Ｐゴシック" charset="-128"/>
              </a:rPr>
              <a:t>”</a:t>
            </a:r>
            <a:endParaRPr lang="en-US" sz="36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additive="base">
                                        <p:cTn id="7" dur="500" fill="hold"/>
                                        <p:tgtEl>
                                          <p:spTgt spid="74754"/>
                                        </p:tgtEl>
                                        <p:attrNameLst>
                                          <p:attrName>ppt_x</p:attrName>
                                        </p:attrNameLst>
                                      </p:cBhvr>
                                      <p:tavLst>
                                        <p:tav tm="0">
                                          <p:val>
                                            <p:strVal val="0-#ppt_w/2"/>
                                          </p:val>
                                        </p:tav>
                                        <p:tav tm="100000">
                                          <p:val>
                                            <p:strVal val="#ppt_x"/>
                                          </p:val>
                                        </p:tav>
                                      </p:tavLst>
                                    </p:anim>
                                    <p:anim calcmode="lin" valueType="num">
                                      <p:cBhvr additive="base">
                                        <p:cTn id="8" dur="500" fill="hold"/>
                                        <p:tgtEl>
                                          <p:spTgt spid="7475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4755">
                                            <p:txEl>
                                              <p:pRg st="0" end="0"/>
                                            </p:txEl>
                                          </p:spTgt>
                                        </p:tgtEl>
                                        <p:attrNameLst>
                                          <p:attrName>style.visibility</p:attrName>
                                        </p:attrNameLst>
                                      </p:cBhvr>
                                      <p:to>
                                        <p:strVal val="visible"/>
                                      </p:to>
                                    </p:set>
                                    <p:anim calcmode="lin" valueType="num">
                                      <p:cBhvr additive="base">
                                        <p:cTn id="13" dur="500" fill="hold"/>
                                        <p:tgtEl>
                                          <p:spTgt spid="7475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4755">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utoUpdateAnimBg="0"/>
      <p:bldP spid="7475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defRPr/>
            </a:pPr>
            <a:r>
              <a:rPr lang="en-US"/>
              <a:t>1. Personal Advocacy (Ethos)</a:t>
            </a:r>
          </a:p>
        </p:txBody>
      </p:sp>
      <p:sp>
        <p:nvSpPr>
          <p:cNvPr id="25603" name="Rectangle 3"/>
          <p:cNvSpPr>
            <a:spLocks noGrp="1" noChangeArrowheads="1"/>
          </p:cNvSpPr>
          <p:nvPr>
            <p:ph type="body" idx="1"/>
          </p:nvPr>
        </p:nvSpPr>
        <p:spPr/>
        <p:txBody>
          <a:bodyPr/>
          <a:lstStyle/>
          <a:p>
            <a:pPr>
              <a:defRPr/>
            </a:pPr>
            <a:r>
              <a:rPr lang="en-US" sz="3600" smtClean="0">
                <a:ea typeface="ＭＳ Ｐゴシック" charset="-128"/>
              </a:rPr>
              <a:t>Jurors assume you know the truth</a:t>
            </a:r>
          </a:p>
          <a:p>
            <a:pPr>
              <a:defRPr/>
            </a:pPr>
            <a:r>
              <a:rPr lang="en-US" sz="3600" smtClean="0">
                <a:ea typeface="ＭＳ Ｐゴシック" charset="-128"/>
              </a:rPr>
              <a:t>Must demonstrate conviction w/in rules of professional responsibility</a:t>
            </a:r>
          </a:p>
          <a:p>
            <a:pPr>
              <a:defRPr/>
            </a:pPr>
            <a:r>
              <a:rPr lang="en-US" sz="3600" smtClean="0">
                <a:ea typeface="ＭＳ Ｐゴシック" charset="-128"/>
              </a:rPr>
              <a:t>Cannot say </a:t>
            </a:r>
            <a:r>
              <a:rPr lang="ja-JP" altLang="en-US" sz="3600" smtClean="0">
                <a:ea typeface="ＭＳ Ｐゴシック" charset="-128"/>
              </a:rPr>
              <a:t>“</a:t>
            </a:r>
            <a:r>
              <a:rPr lang="en-US" altLang="ja-JP" sz="3600" smtClean="0">
                <a:ea typeface="ＭＳ Ｐゴシック" charset="-128"/>
              </a:rPr>
              <a:t>I know</a:t>
            </a:r>
            <a:r>
              <a:rPr lang="ja-JP" altLang="en-US" sz="3600" smtClean="0">
                <a:ea typeface="ＭＳ Ｐゴシック" charset="-128"/>
              </a:rPr>
              <a:t>”</a:t>
            </a:r>
            <a:r>
              <a:rPr lang="en-US" altLang="ja-JP" sz="3600" smtClean="0">
                <a:ea typeface="ＭＳ Ｐゴシック" charset="-128"/>
              </a:rPr>
              <a:t> or </a:t>
            </a:r>
            <a:r>
              <a:rPr lang="ja-JP" altLang="en-US" sz="3600" smtClean="0">
                <a:ea typeface="ＭＳ Ｐゴシック" charset="-128"/>
              </a:rPr>
              <a:t>“</a:t>
            </a:r>
            <a:r>
              <a:rPr lang="en-US" altLang="ja-JP" sz="3600" smtClean="0">
                <a:ea typeface="ＭＳ Ｐゴシック" charset="-128"/>
              </a:rPr>
              <a:t>I believe</a:t>
            </a:r>
            <a:r>
              <a:rPr lang="ja-JP" altLang="en-US" sz="3600" smtClean="0">
                <a:ea typeface="ＭＳ Ｐゴシック" charset="-128"/>
              </a:rPr>
              <a:t>”</a:t>
            </a:r>
            <a:endParaRPr lang="en-US" altLang="ja-JP" sz="3600" smtClean="0">
              <a:ea typeface="ＭＳ Ｐゴシック" charset="-128"/>
            </a:endParaRPr>
          </a:p>
          <a:p>
            <a:pPr>
              <a:defRPr/>
            </a:pPr>
            <a:r>
              <a:rPr lang="en-US" sz="3600" smtClean="0">
                <a:ea typeface="ＭＳ Ｐゴシック" charset="-128"/>
              </a:rPr>
              <a:t>But you must make the jurors believe that you believe and make them believe in you</a:t>
            </a:r>
          </a:p>
          <a:p>
            <a:pPr lvl="1">
              <a:defRPr/>
            </a:pPr>
            <a:endParaRPr lang="en-US" sz="32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0-#ppt_w/2"/>
                                          </p:val>
                                        </p:tav>
                                        <p:tav tm="100000">
                                          <p:val>
                                            <p:strVal val="#ppt_x"/>
                                          </p:val>
                                        </p:tav>
                                      </p:tavLst>
                                    </p:anim>
                                    <p:anim calcmode="lin" valueType="num">
                                      <p:cBhvr additive="base">
                                        <p:cTn id="8" dur="500" fill="hold"/>
                                        <p:tgtEl>
                                          <p:spTgt spid="2560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5603">
                                            <p:txEl>
                                              <p:pRg st="0" end="0"/>
                                            </p:txEl>
                                          </p:spTgt>
                                        </p:tgtEl>
                                        <p:attrNameLst>
                                          <p:attrName>style.visibility</p:attrName>
                                        </p:attrNameLst>
                                      </p:cBhvr>
                                      <p:to>
                                        <p:strVal val="visible"/>
                                      </p:to>
                                    </p:set>
                                    <p:anim calcmode="lin" valueType="num">
                                      <p:cBhvr additive="base">
                                        <p:cTn id="13"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5603">
                                            <p:txEl>
                                              <p:pRg st="1" end="1"/>
                                            </p:txEl>
                                          </p:spTgt>
                                        </p:tgtEl>
                                        <p:attrNameLst>
                                          <p:attrName>style.visibility</p:attrName>
                                        </p:attrNameLst>
                                      </p:cBhvr>
                                      <p:to>
                                        <p:strVal val="visible"/>
                                      </p:to>
                                    </p:set>
                                    <p:anim calcmode="lin" valueType="num">
                                      <p:cBhvr additive="base">
                                        <p:cTn id="19"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5603">
                                            <p:txEl>
                                              <p:pRg st="2" end="2"/>
                                            </p:txEl>
                                          </p:spTgt>
                                        </p:tgtEl>
                                        <p:attrNameLst>
                                          <p:attrName>style.visibility</p:attrName>
                                        </p:attrNameLst>
                                      </p:cBhvr>
                                      <p:to>
                                        <p:strVal val="visible"/>
                                      </p:to>
                                    </p:set>
                                    <p:anim calcmode="lin" valueType="num">
                                      <p:cBhvr additive="base">
                                        <p:cTn id="25"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3">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5603">
                                            <p:txEl>
                                              <p:pRg st="3" end="3"/>
                                            </p:txEl>
                                          </p:spTgt>
                                        </p:tgtEl>
                                        <p:attrNameLst>
                                          <p:attrName>style.visibility</p:attrName>
                                        </p:attrNameLst>
                                      </p:cBhvr>
                                      <p:to>
                                        <p:strVal val="visible"/>
                                      </p:to>
                                    </p:set>
                                    <p:anim calcmode="lin" valueType="num">
                                      <p:cBhvr additive="base">
                                        <p:cTn id="31"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603">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a:defRPr/>
            </a:pPr>
            <a:r>
              <a:rPr lang="en-US" dirty="0" smtClean="0"/>
              <a:t>Learn to Establish Your Rule I</a:t>
            </a:r>
            <a:endParaRPr lang="en-US" dirty="0"/>
          </a:p>
        </p:txBody>
      </p:sp>
      <p:sp>
        <p:nvSpPr>
          <p:cNvPr id="2051" name="Rectangle 3"/>
          <p:cNvSpPr>
            <a:spLocks noGrp="1" noChangeArrowheads="1"/>
          </p:cNvSpPr>
          <p:nvPr>
            <p:ph type="body" idx="1"/>
          </p:nvPr>
        </p:nvSpPr>
        <p:spPr/>
        <p:txBody>
          <a:bodyPr/>
          <a:lstStyle/>
          <a:p>
            <a:pPr>
              <a:lnSpc>
                <a:spcPct val="90000"/>
              </a:lnSpc>
              <a:defRPr/>
            </a:pPr>
            <a:r>
              <a:rPr lang="en-US" smtClean="0">
                <a:ea typeface="ＭＳ Ｐゴシック" charset="-128"/>
              </a:rPr>
              <a:t>Lawyer must do the work</a:t>
            </a:r>
          </a:p>
          <a:p>
            <a:pPr>
              <a:lnSpc>
                <a:spcPct val="90000"/>
              </a:lnSpc>
              <a:defRPr/>
            </a:pPr>
            <a:r>
              <a:rPr lang="en-US" smtClean="0">
                <a:ea typeface="ＭＳ Ｐゴシック" charset="-128"/>
              </a:rPr>
              <a:t>Lawyer makes witnesses credible or leaves them vulnerable</a:t>
            </a:r>
          </a:p>
          <a:p>
            <a:pPr lvl="1">
              <a:lnSpc>
                <a:spcPct val="90000"/>
              </a:lnSpc>
              <a:defRPr/>
            </a:pPr>
            <a:r>
              <a:rPr lang="en-US" smtClean="0">
                <a:ea typeface="ＭＳ Ｐゴシック" charset="-128"/>
              </a:rPr>
              <a:t>Bad Witnesses Usually Mean Bad Lawyers</a:t>
            </a:r>
          </a:p>
          <a:p>
            <a:pPr>
              <a:lnSpc>
                <a:spcPct val="90000"/>
              </a:lnSpc>
              <a:defRPr/>
            </a:pPr>
            <a:r>
              <a:rPr lang="en-US" smtClean="0">
                <a:ea typeface="ＭＳ Ｐゴシック" charset="-128"/>
              </a:rPr>
              <a:t>Personalize clients properly</a:t>
            </a:r>
          </a:p>
          <a:p>
            <a:pPr lvl="1">
              <a:lnSpc>
                <a:spcPct val="90000"/>
              </a:lnSpc>
              <a:defRPr/>
            </a:pPr>
            <a:r>
              <a:rPr lang="en-US" smtClean="0">
                <a:ea typeface="ＭＳ Ｐゴシック" charset="-128"/>
              </a:rPr>
              <a:t>No </a:t>
            </a:r>
            <a:r>
              <a:rPr lang="ja-JP" altLang="en-US" smtClean="0">
                <a:ea typeface="ＭＳ Ｐゴシック" charset="-128"/>
              </a:rPr>
              <a:t>“</a:t>
            </a:r>
            <a:r>
              <a:rPr lang="en-US" altLang="ja-JP" smtClean="0">
                <a:ea typeface="ＭＳ Ｐゴシック" charset="-128"/>
              </a:rPr>
              <a:t>my client</a:t>
            </a:r>
            <a:r>
              <a:rPr lang="ja-JP" altLang="en-US" smtClean="0">
                <a:ea typeface="ＭＳ Ｐゴシック" charset="-128"/>
              </a:rPr>
              <a:t>”</a:t>
            </a:r>
            <a:endParaRPr lang="en-US" altLang="ja-JP" smtClean="0">
              <a:ea typeface="ＭＳ Ｐゴシック" charset="-128"/>
            </a:endParaRPr>
          </a:p>
          <a:p>
            <a:pPr>
              <a:lnSpc>
                <a:spcPct val="90000"/>
              </a:lnSpc>
              <a:defRPr/>
            </a:pPr>
            <a:r>
              <a:rPr lang="en-US" smtClean="0">
                <a:ea typeface="ＭＳ Ｐゴシック" charset="-128"/>
              </a:rPr>
              <a:t>Don</a:t>
            </a:r>
            <a:r>
              <a:rPr lang="ja-JP" altLang="en-US" smtClean="0">
                <a:ea typeface="ＭＳ Ｐゴシック" charset="-128"/>
              </a:rPr>
              <a:t>’</a:t>
            </a:r>
            <a:r>
              <a:rPr lang="en-US" altLang="ja-JP" smtClean="0">
                <a:ea typeface="ＭＳ Ｐゴシック" charset="-128"/>
              </a:rPr>
              <a:t>t sound like a lawyer</a:t>
            </a:r>
          </a:p>
          <a:p>
            <a:pPr>
              <a:lnSpc>
                <a:spcPct val="90000"/>
              </a:lnSpc>
              <a:defRPr/>
            </a:pPr>
            <a:r>
              <a:rPr lang="en-US" smtClean="0">
                <a:ea typeface="ＭＳ Ｐゴシック" charset="-128"/>
              </a:rPr>
              <a:t>Don</a:t>
            </a:r>
            <a:r>
              <a:rPr lang="ja-JP" altLang="en-US" smtClean="0">
                <a:ea typeface="ＭＳ Ｐゴシック" charset="-128"/>
              </a:rPr>
              <a:t>’</a:t>
            </a:r>
            <a:r>
              <a:rPr lang="en-US" altLang="ja-JP" smtClean="0">
                <a:ea typeface="ＭＳ Ｐゴシック" charset="-128"/>
              </a:rPr>
              <a:t>t sound too smart</a:t>
            </a:r>
          </a:p>
          <a:p>
            <a:pPr lvl="1">
              <a:lnSpc>
                <a:spcPct val="90000"/>
              </a:lnSpc>
              <a:defRPr/>
            </a:pPr>
            <a:endParaRPr lang="en-US"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0-#ppt_w/2"/>
                                          </p:val>
                                        </p:tav>
                                        <p:tav tm="100000">
                                          <p:val>
                                            <p:strVal val="#ppt_x"/>
                                          </p:val>
                                        </p:tav>
                                      </p:tavLst>
                                    </p:anim>
                                    <p:anim calcmode="lin" valueType="num">
                                      <p:cBhvr additive="base">
                                        <p:cTn id="8" dur="500" fill="hold"/>
                                        <p:tgtEl>
                                          <p:spTgt spid="205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additive="base">
                                        <p:cTn id="13" dur="5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5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051">
                                            <p:txEl>
                                              <p:pRg st="1" end="1"/>
                                            </p:txEl>
                                          </p:spTgt>
                                        </p:tgtEl>
                                        <p:attrNameLst>
                                          <p:attrName>style.visibility</p:attrName>
                                        </p:attrNameLst>
                                      </p:cBhvr>
                                      <p:to>
                                        <p:strVal val="visible"/>
                                      </p:to>
                                    </p:set>
                                    <p:anim calcmode="lin" valueType="num">
                                      <p:cBhvr additive="base">
                                        <p:cTn id="19" dur="500" fill="hold"/>
                                        <p:tgtEl>
                                          <p:spTgt spid="20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5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051">
                                            <p:txEl>
                                              <p:pRg st="2" end="2"/>
                                            </p:txEl>
                                          </p:spTgt>
                                        </p:tgtEl>
                                        <p:attrNameLst>
                                          <p:attrName>style.visibility</p:attrName>
                                        </p:attrNameLst>
                                      </p:cBhvr>
                                      <p:to>
                                        <p:strVal val="visible"/>
                                      </p:to>
                                    </p:set>
                                    <p:anim calcmode="lin" valueType="num">
                                      <p:cBhvr additive="base">
                                        <p:cTn id="25" dur="500" fill="hold"/>
                                        <p:tgtEl>
                                          <p:spTgt spid="205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5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051">
                                            <p:txEl>
                                              <p:pRg st="3" end="3"/>
                                            </p:txEl>
                                          </p:spTgt>
                                        </p:tgtEl>
                                        <p:attrNameLst>
                                          <p:attrName>style.visibility</p:attrName>
                                        </p:attrNameLst>
                                      </p:cBhvr>
                                      <p:to>
                                        <p:strVal val="visible"/>
                                      </p:to>
                                    </p:set>
                                    <p:anim calcmode="lin" valueType="num">
                                      <p:cBhvr additive="base">
                                        <p:cTn id="31" dur="500" fill="hold"/>
                                        <p:tgtEl>
                                          <p:spTgt spid="205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5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051">
                                            <p:txEl>
                                              <p:pRg st="4" end="4"/>
                                            </p:txEl>
                                          </p:spTgt>
                                        </p:tgtEl>
                                        <p:attrNameLst>
                                          <p:attrName>style.visibility</p:attrName>
                                        </p:attrNameLst>
                                      </p:cBhvr>
                                      <p:to>
                                        <p:strVal val="visible"/>
                                      </p:to>
                                    </p:set>
                                    <p:anim calcmode="lin" valueType="num">
                                      <p:cBhvr additive="base">
                                        <p:cTn id="37" dur="500" fill="hold"/>
                                        <p:tgtEl>
                                          <p:spTgt spid="205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05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2051">
                                            <p:txEl>
                                              <p:pRg st="5" end="5"/>
                                            </p:txEl>
                                          </p:spTgt>
                                        </p:tgtEl>
                                        <p:attrNameLst>
                                          <p:attrName>style.visibility</p:attrName>
                                        </p:attrNameLst>
                                      </p:cBhvr>
                                      <p:to>
                                        <p:strVal val="visible"/>
                                      </p:to>
                                    </p:set>
                                    <p:anim calcmode="lin" valueType="num">
                                      <p:cBhvr additive="base">
                                        <p:cTn id="43" dur="500" fill="hold"/>
                                        <p:tgtEl>
                                          <p:spTgt spid="2051">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051">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2051">
                                            <p:txEl>
                                              <p:pRg st="6" end="6"/>
                                            </p:txEl>
                                          </p:spTgt>
                                        </p:tgtEl>
                                        <p:attrNameLst>
                                          <p:attrName>style.visibility</p:attrName>
                                        </p:attrNameLst>
                                      </p:cBhvr>
                                      <p:to>
                                        <p:strVal val="visible"/>
                                      </p:to>
                                    </p:set>
                                    <p:anim calcmode="lin" valueType="num">
                                      <p:cBhvr additive="base">
                                        <p:cTn id="49" dur="500" fill="hold"/>
                                        <p:tgtEl>
                                          <p:spTgt spid="2051">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051">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defRPr/>
            </a:pPr>
            <a:r>
              <a:rPr lang="en-US" dirty="0" smtClean="0"/>
              <a:t>Tools to Establish Your Rule I </a:t>
            </a:r>
            <a:endParaRPr lang="en-US" dirty="0"/>
          </a:p>
        </p:txBody>
      </p:sp>
      <p:sp>
        <p:nvSpPr>
          <p:cNvPr id="32771" name="Rectangle 3"/>
          <p:cNvSpPr>
            <a:spLocks noGrp="1" noChangeArrowheads="1"/>
          </p:cNvSpPr>
          <p:nvPr>
            <p:ph type="body" idx="1"/>
          </p:nvPr>
        </p:nvSpPr>
        <p:spPr/>
        <p:txBody>
          <a:bodyPr/>
          <a:lstStyle/>
          <a:p>
            <a:pPr>
              <a:defRPr/>
            </a:pPr>
            <a:r>
              <a:rPr lang="en-US" sz="2800" smtClean="0">
                <a:ea typeface="ＭＳ Ｐゴシック" charset="-128"/>
              </a:rPr>
              <a:t>Give Away What You Can</a:t>
            </a:r>
            <a:r>
              <a:rPr lang="ja-JP" altLang="en-US" sz="2800" smtClean="0">
                <a:ea typeface="ＭＳ Ｐゴシック" charset="-128"/>
              </a:rPr>
              <a:t>’</a:t>
            </a:r>
            <a:r>
              <a:rPr lang="en-US" altLang="ja-JP" sz="2800" smtClean="0">
                <a:ea typeface="ＭＳ Ｐゴシック" charset="-128"/>
              </a:rPr>
              <a:t>t Win or What You Cannot Control</a:t>
            </a:r>
          </a:p>
          <a:p>
            <a:pPr lvl="1">
              <a:defRPr/>
            </a:pPr>
            <a:r>
              <a:rPr lang="en-US" sz="2400" smtClean="0">
                <a:ea typeface="ＭＳ Ｐゴシック" charset="-128"/>
              </a:rPr>
              <a:t>E.g., We Welcome the Requirement that We Prove Guilt Beyond a Reasonable Doubt</a:t>
            </a:r>
          </a:p>
          <a:p>
            <a:pPr lvl="1">
              <a:defRPr/>
            </a:pPr>
            <a:r>
              <a:rPr lang="en-US" sz="2400" smtClean="0">
                <a:ea typeface="ＭＳ Ｐゴシック" charset="-128"/>
              </a:rPr>
              <a:t>If You Have a Reasonable Doubt, You Should Acquit</a:t>
            </a:r>
          </a:p>
          <a:p>
            <a:pPr>
              <a:defRPr/>
            </a:pPr>
            <a:r>
              <a:rPr lang="en-US" sz="2800" smtClean="0">
                <a:ea typeface="ＭＳ Ｐゴシック" charset="-128"/>
              </a:rPr>
              <a:t>Give Away What You Don</a:t>
            </a:r>
            <a:r>
              <a:rPr lang="ja-JP" altLang="en-US" sz="2800" smtClean="0">
                <a:ea typeface="ＭＳ Ｐゴシック" charset="-128"/>
              </a:rPr>
              <a:t>’</a:t>
            </a:r>
            <a:r>
              <a:rPr lang="en-US" altLang="ja-JP" sz="2800" smtClean="0">
                <a:ea typeface="ＭＳ Ｐゴシック" charset="-128"/>
              </a:rPr>
              <a:t>t Need </a:t>
            </a:r>
          </a:p>
          <a:p>
            <a:pPr lvl="1">
              <a:defRPr/>
            </a:pPr>
            <a:r>
              <a:rPr lang="en-US" sz="2400" smtClean="0">
                <a:ea typeface="ＭＳ Ｐゴシック" charset="-128"/>
              </a:rPr>
              <a:t>It Makes You Look Credible</a:t>
            </a:r>
          </a:p>
          <a:p>
            <a:pPr lvl="1">
              <a:defRPr/>
            </a:pPr>
            <a:r>
              <a:rPr lang="en-US" sz="2400" smtClean="0">
                <a:ea typeface="ＭＳ Ｐゴシック" charset="-128"/>
              </a:rPr>
              <a:t>E.g., End of Income Stream in Lost Wages Case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0-#ppt_w/2"/>
                                          </p:val>
                                        </p:tav>
                                        <p:tav tm="100000">
                                          <p:val>
                                            <p:strVal val="#ppt_x"/>
                                          </p:val>
                                        </p:tav>
                                      </p:tavLst>
                                    </p:anim>
                                    <p:anim calcmode="lin" valueType="num">
                                      <p:cBhvr additive="base">
                                        <p:cTn id="8" dur="500" fill="hold"/>
                                        <p:tgtEl>
                                          <p:spTgt spid="3277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2771">
                                            <p:txEl>
                                              <p:pRg st="0" end="0"/>
                                            </p:txEl>
                                          </p:spTgt>
                                        </p:tgtEl>
                                        <p:attrNameLst>
                                          <p:attrName>style.visibility</p:attrName>
                                        </p:attrNameLst>
                                      </p:cBhvr>
                                      <p:to>
                                        <p:strVal val="visible"/>
                                      </p:to>
                                    </p:set>
                                    <p:anim calcmode="lin" valueType="num">
                                      <p:cBhvr additive="base">
                                        <p:cTn id="13"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2771">
                                            <p:txEl>
                                              <p:pRg st="1" end="1"/>
                                            </p:txEl>
                                          </p:spTgt>
                                        </p:tgtEl>
                                        <p:attrNameLst>
                                          <p:attrName>style.visibility</p:attrName>
                                        </p:attrNameLst>
                                      </p:cBhvr>
                                      <p:to>
                                        <p:strVal val="visible"/>
                                      </p:to>
                                    </p:set>
                                    <p:anim calcmode="lin" valueType="num">
                                      <p:cBhvr additive="base">
                                        <p:cTn id="19"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2771">
                                            <p:txEl>
                                              <p:pRg st="2" end="2"/>
                                            </p:txEl>
                                          </p:spTgt>
                                        </p:tgtEl>
                                        <p:attrNameLst>
                                          <p:attrName>style.visibility</p:attrName>
                                        </p:attrNameLst>
                                      </p:cBhvr>
                                      <p:to>
                                        <p:strVal val="visible"/>
                                      </p:to>
                                    </p:set>
                                    <p:anim calcmode="lin" valueType="num">
                                      <p:cBhvr additive="base">
                                        <p:cTn id="25"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2771">
                                            <p:txEl>
                                              <p:pRg st="3" end="3"/>
                                            </p:txEl>
                                          </p:spTgt>
                                        </p:tgtEl>
                                        <p:attrNameLst>
                                          <p:attrName>style.visibility</p:attrName>
                                        </p:attrNameLst>
                                      </p:cBhvr>
                                      <p:to>
                                        <p:strVal val="visible"/>
                                      </p:to>
                                    </p:set>
                                    <p:anim calcmode="lin" valueType="num">
                                      <p:cBhvr additive="base">
                                        <p:cTn id="31"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277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2771">
                                            <p:txEl>
                                              <p:pRg st="4" end="4"/>
                                            </p:txEl>
                                          </p:spTgt>
                                        </p:tgtEl>
                                        <p:attrNameLst>
                                          <p:attrName>style.visibility</p:attrName>
                                        </p:attrNameLst>
                                      </p:cBhvr>
                                      <p:to>
                                        <p:strVal val="visible"/>
                                      </p:to>
                                    </p:set>
                                    <p:anim calcmode="lin" valueType="num">
                                      <p:cBhvr additive="base">
                                        <p:cTn id="37"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277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2771">
                                            <p:txEl>
                                              <p:pRg st="5" end="5"/>
                                            </p:txEl>
                                          </p:spTgt>
                                        </p:tgtEl>
                                        <p:attrNameLst>
                                          <p:attrName>style.visibility</p:attrName>
                                        </p:attrNameLst>
                                      </p:cBhvr>
                                      <p:to>
                                        <p:strVal val="visible"/>
                                      </p:to>
                                    </p:set>
                                    <p:anim calcmode="lin" valueType="num">
                                      <p:cBhvr additive="base">
                                        <p:cTn id="43"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2771">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defRPr/>
            </a:pPr>
            <a:r>
              <a:rPr lang="en-US"/>
              <a:t>2. One  Central Theme (Logos) </a:t>
            </a:r>
          </a:p>
        </p:txBody>
      </p:sp>
      <p:sp>
        <p:nvSpPr>
          <p:cNvPr id="19459" name="Rectangle 3"/>
          <p:cNvSpPr>
            <a:spLocks noGrp="1" noChangeArrowheads="1"/>
          </p:cNvSpPr>
          <p:nvPr>
            <p:ph type="body" idx="1"/>
          </p:nvPr>
        </p:nvSpPr>
        <p:spPr/>
        <p:txBody>
          <a:bodyPr/>
          <a:lstStyle/>
          <a:p>
            <a:pPr>
              <a:defRPr/>
            </a:pPr>
            <a:r>
              <a:rPr lang="en-US" sz="4000"/>
              <a:t>Most important task, most difficult</a:t>
            </a:r>
          </a:p>
          <a:p>
            <a:pPr>
              <a:defRPr/>
            </a:pPr>
            <a:r>
              <a:rPr lang="en-US" sz="4000"/>
              <a:t>Ties directly into credibility</a:t>
            </a:r>
          </a:p>
          <a:p>
            <a:pPr>
              <a:defRPr/>
            </a:pPr>
            <a:r>
              <a:rPr lang="en-US" sz="4000"/>
              <a:t>Opposite of the buffet theory</a:t>
            </a:r>
          </a:p>
          <a:p>
            <a:pPr>
              <a:defRPr/>
            </a:pPr>
            <a:r>
              <a:rPr lang="en-US" sz="4000"/>
              <a:t>Why do lawyers argue inconsistently?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0-#ppt_w/2"/>
                                          </p:val>
                                        </p:tav>
                                        <p:tav tm="100000">
                                          <p:val>
                                            <p:strVal val="#ppt_x"/>
                                          </p:val>
                                        </p:tav>
                                      </p:tavLst>
                                    </p:anim>
                                    <p:anim calcmode="lin" valueType="num">
                                      <p:cBhvr additive="base">
                                        <p:cTn id="8" dur="500" fill="hold"/>
                                        <p:tgtEl>
                                          <p:spTgt spid="1945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 calcmode="lin" valueType="num">
                                      <p:cBhvr additive="base">
                                        <p:cTn id="13"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19459">
                                            <p:txEl>
                                              <p:pRg st="1" end="1"/>
                                            </p:txEl>
                                          </p:spTgt>
                                        </p:tgtEl>
                                        <p:attrNameLst>
                                          <p:attrName>style.visibility</p:attrName>
                                        </p:attrNameLst>
                                      </p:cBhvr>
                                      <p:to>
                                        <p:strVal val="visible"/>
                                      </p:to>
                                    </p:set>
                                    <p:anim calcmode="lin" valueType="num">
                                      <p:cBhvr additive="base">
                                        <p:cTn id="19"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19459">
                                            <p:txEl>
                                              <p:pRg st="2" end="2"/>
                                            </p:txEl>
                                          </p:spTgt>
                                        </p:tgtEl>
                                        <p:attrNameLst>
                                          <p:attrName>style.visibility</p:attrName>
                                        </p:attrNameLst>
                                      </p:cBhvr>
                                      <p:to>
                                        <p:strVal val="visible"/>
                                      </p:to>
                                    </p:set>
                                    <p:anim calcmode="lin" valueType="num">
                                      <p:cBhvr additive="base">
                                        <p:cTn id="25"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 calcmode="lin" valueType="num">
                                      <p:cBhvr additive="base">
                                        <p:cTn id="31"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945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Course Materials Document" ma:contentTypeID="0x01010014B68981388B494F98109620DAF784DB001389B5712E12F34B94C4D911BB433FDE" ma:contentTypeVersion="0" ma:contentTypeDescription="" ma:contentTypeScope="" ma:versionID="440040fd3ad887b7afd22a77030493de">
  <xsd:schema xmlns:xsd="http://www.w3.org/2001/XMLSchema" xmlns:xs="http://www.w3.org/2001/XMLSchema" xmlns:p="http://schemas.microsoft.com/office/2006/metadata/properties" xmlns:ns2="7008e699-3d67-4cba-9a3c-a08532eaaf09" targetNamespace="http://schemas.microsoft.com/office/2006/metadata/properties" ma:root="true" ma:fieldsID="d6d2564b398c6e51e8bec1ed7837a49a" ns2:_="">
    <xsd:import namespace="7008e699-3d67-4cba-9a3c-a08532eaaf09"/>
    <xsd:element name="properties">
      <xsd:complexType>
        <xsd:sequence>
          <xsd:element name="documentManagement">
            <xsd:complexType>
              <xsd:all>
                <xsd:element ref="ns2:DocumentDescription" minOccurs="0"/>
                <xsd:element ref="ns2:CourseMaterialsCategory" minOccurs="0"/>
                <xsd:element ref="ns2:DocumentSortOrder" minOccurs="0"/>
                <xsd:element ref="ns2:DisplayOnDate1"/>
                <xsd:element ref="ns2:ExpirationDate" minOccurs="0"/>
                <xsd:element ref="ns2:HideIte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08e699-3d67-4cba-9a3c-a08532eaaf09" elementFormDefault="qualified">
    <xsd:import namespace="http://schemas.microsoft.com/office/2006/documentManagement/types"/>
    <xsd:import namespace="http://schemas.microsoft.com/office/infopath/2007/PartnerControls"/>
    <xsd:element name="DocumentDescription" ma:index="5" nillable="true" ma:displayName="Description" ma:description="Use this field to add a description if necessary.  Please keep descriptions as short and concise as possible." ma:internalName="DocumentDescription" ma:readOnly="false">
      <xsd:simpleType>
        <xsd:restriction base="dms:Note"/>
      </xsd:simpleType>
    </xsd:element>
    <xsd:element name="CourseMaterialsCategory" ma:index="6" nillable="true" ma:displayName="Category" ma:internalName="CourseMaterialsCategory" ma:readOnly="false">
      <xsd:complexType>
        <xsd:complexContent>
          <xsd:extension base="dms:MultiChoiceFillIn">
            <xsd:sequence>
              <xsd:element name="Value" maxOccurs="unbounded" minOccurs="0" nillable="true">
                <xsd:simpleType>
                  <xsd:union memberTypes="dms:Text">
                    <xsd:simpleType>
                      <xsd:restriction base="dms:Choice">
                        <xsd:enumeration value="Course Information"/>
                        <xsd:enumeration value="Readings"/>
                        <xsd:enumeration value="Assignments"/>
                        <xsd:enumeration value="Handouts"/>
                        <xsd:enumeration value="Supplementary Materials"/>
                      </xsd:restriction>
                    </xsd:simpleType>
                  </xsd:union>
                </xsd:simpleType>
              </xsd:element>
            </xsd:sequence>
          </xsd:extension>
        </xsd:complexContent>
      </xsd:complexType>
    </xsd:element>
    <xsd:element name="DocumentSortOrder" ma:index="7" nillable="true" ma:displayName="Sort Order" ma:decimals="0" ma:default="0" ma:description="It is not necessary to edit this column.  Once the item is added, users can auto adjust the sort order for all items in a library or specific folder" ma:hidden="true" ma:internalName="DocumentSortOrder" ma:readOnly="false" ma:percentage="FALSE">
      <xsd:simpleType>
        <xsd:restriction base="dms:Number">
          <xsd:minInclusive value="0"/>
        </xsd:restriction>
      </xsd:simpleType>
    </xsd:element>
    <xsd:element name="DisplayOnDate1" ma:index="8" ma:displayName="Display On Date" ma:default="[today]" ma:description="Use this field to indicate the date items should begin displaying. Items will begin displaying at 12:00AM for the date specified." ma:format="DateOnly" ma:internalName="DisplayOnDate1">
      <xsd:simpleType>
        <xsd:restriction base="dms:DateTime"/>
      </xsd:simpleType>
    </xsd:element>
    <xsd:element name="ExpirationDate" ma:index="9" nillable="true" ma:displayName="Expires" ma:description="Use this field to indicate the date the item should stop displaying. Items will stop displaying at 11:59PM for the date specified." ma:format="DateOnly" ma:internalName="ExpirationDate" ma:readOnly="false">
      <xsd:simpleType>
        <xsd:restriction base="dms:DateTime"/>
      </xsd:simpleType>
    </xsd:element>
    <xsd:element name="HideItem" ma:index="10" nillable="true" ma:displayName="Hide Item" ma:default="0" ma:description="Use this field to prevent an item from displaying regardless of display on or expires date field settings." ma:internalName="HideItem" ma:readOnly="fals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DocumentSortOrder xmlns="7008e699-3d67-4cba-9a3c-a08532eaaf09">3</DocumentSortOrder>
    <HideItem xmlns="7008e699-3d67-4cba-9a3c-a08532eaaf09">false</HideItem>
    <ExpirationDate xmlns="7008e699-3d67-4cba-9a3c-a08532eaaf09">2013-12-31T05:00:00+00:00</ExpirationDate>
    <DocumentDescription xmlns="7008e699-3d67-4cba-9a3c-a08532eaaf09" xsi:nil="true"/>
    <CourseMaterialsCategory xmlns="7008e699-3d67-4cba-9a3c-a08532eaaf09">
      <Value>Handouts</Value>
    </CourseMaterialsCategory>
    <DisplayOnDate1 xmlns="7008e699-3d67-4cba-9a3c-a08532eaaf09">2013-08-26T04:00:00+00:00</DisplayOnDate1>
  </documentManagement>
</p:properties>
</file>

<file path=customXml/itemProps1.xml><?xml version="1.0" encoding="utf-8"?>
<ds:datastoreItem xmlns:ds="http://schemas.openxmlformats.org/officeDocument/2006/customXml" ds:itemID="{AA1C6C6C-F4F9-4F34-84EE-68B0C86D3F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08e699-3d67-4cba-9a3c-a08532eaa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5FA632-3F18-473D-BB44-488B190D066D}">
  <ds:schemaRefs>
    <ds:schemaRef ds:uri="http://schemas.microsoft.com/office/2006/metadata/longProperties"/>
  </ds:schemaRefs>
</ds:datastoreItem>
</file>

<file path=customXml/itemProps3.xml><?xml version="1.0" encoding="utf-8"?>
<ds:datastoreItem xmlns:ds="http://schemas.openxmlformats.org/officeDocument/2006/customXml" ds:itemID="{D6458260-7CB9-4896-A791-210BB233873D}">
  <ds:schemaRefs>
    <ds:schemaRef ds:uri="http://schemas.microsoft.com/sharepoint/v3/contenttype/forms"/>
  </ds:schemaRefs>
</ds:datastoreItem>
</file>

<file path=customXml/itemProps4.xml><?xml version="1.0" encoding="utf-8"?>
<ds:datastoreItem xmlns:ds="http://schemas.openxmlformats.org/officeDocument/2006/customXml" ds:itemID="{00F4DBCE-6B4E-447B-9BD6-B4F39A68C109}">
  <ds:schemaRefs>
    <ds:schemaRef ds:uri="http://schemas.openxmlformats.org/package/2006/metadata/core-properties"/>
    <ds:schemaRef ds:uri="http://purl.org/dc/dcmitype/"/>
    <ds:schemaRef ds:uri="http://purl.org/dc/terms/"/>
    <ds:schemaRef ds:uri="http://schemas.microsoft.com/office/2006/documentManagement/types"/>
    <ds:schemaRef ds:uri="http://purl.org/dc/elements/1.1/"/>
    <ds:schemaRef ds:uri="http://schemas.microsoft.com/office/infopath/2007/PartnerControls"/>
    <ds:schemaRef ds:uri="7008e699-3d67-4cba-9a3c-a08532eaaf09"/>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3325</TotalTime>
  <Words>1406</Words>
  <Application>Microsoft Macintosh PowerPoint</Application>
  <PresentationFormat>On-screen Show (4:3)</PresentationFormat>
  <Paragraphs>140</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EFFECTIVE TRIAL ADVOCACY: THE PRINCIPLES</vt:lpstr>
      <vt:lpstr>The Question</vt:lpstr>
      <vt:lpstr>Lawyer Credibility in Bench Trials</vt:lpstr>
      <vt:lpstr>Conn. Ct. App. Judge Douglas S. Lavine, The persuasive power of understatement, National Law Journal, August 30, 2010</vt:lpstr>
      <vt:lpstr>Conn. Ct. App. Judge Douglas S. Lavine, The persuasive power of understatement, National Law Journal, August 30, 2010</vt:lpstr>
      <vt:lpstr>1. Personal Advocacy (Ethos)</vt:lpstr>
      <vt:lpstr>Learn to Establish Your Rule I</vt:lpstr>
      <vt:lpstr>Tools to Establish Your Rule I </vt:lpstr>
      <vt:lpstr>2. One  Central Theme (Logos) </vt:lpstr>
      <vt:lpstr>John W. David, 10/22/1940 Speech to Bar of City of NY</vt:lpstr>
      <vt:lpstr>Judge Lavine, Articulating a Central Theme: The Key to Advocacy, 7.22.2013 N. Law J.</vt:lpstr>
      <vt:lpstr>You Must Choose and Adhere to Your Choice</vt:lpstr>
      <vt:lpstr>The Three Sins </vt:lpstr>
      <vt:lpstr>Rules &amp; Laws of Probability </vt:lpstr>
      <vt:lpstr> 3. Make a Case Bigger than Its Facts (Pathos) </vt:lpstr>
      <vt:lpstr>4 THINGS NEVER TO FORGET</vt:lpstr>
      <vt:lpstr>Psychological Principles</vt:lpstr>
      <vt:lpstr>Going First</vt:lpstr>
      <vt:lpstr>Going First (cont)</vt:lpstr>
      <vt:lpstr>Going Second</vt:lpstr>
      <vt:lpstr>The Lawyer Makes Facts Persuasive</vt:lpstr>
      <vt:lpstr>Trust and Integrity Are Vital</vt:lpstr>
      <vt:lpstr>Never Squander a Trial Moment</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Advocacy</dc:title>
  <dc:creator>Steve Saltzburg</dc:creator>
  <cp:lastModifiedBy>Stephen Saltzburg</cp:lastModifiedBy>
  <cp:revision>27</cp:revision>
  <dcterms:created xsi:type="dcterms:W3CDTF">2002-08-26T14:58:51Z</dcterms:created>
  <dcterms:modified xsi:type="dcterms:W3CDTF">2014-06-10T14:59:55Z</dcterms:modified>
</cp:coreProperties>
</file>