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5"/>
  </p:notesMasterIdLst>
  <p:sldIdLst>
    <p:sldId id="257" r:id="rId2"/>
    <p:sldId id="342" r:id="rId3"/>
    <p:sldId id="420" r:id="rId4"/>
    <p:sldId id="374" r:id="rId5"/>
    <p:sldId id="433" r:id="rId6"/>
    <p:sldId id="439" r:id="rId7"/>
    <p:sldId id="354" r:id="rId8"/>
    <p:sldId id="360" r:id="rId9"/>
    <p:sldId id="359" r:id="rId10"/>
    <p:sldId id="413" r:id="rId11"/>
    <p:sldId id="423" r:id="rId12"/>
    <p:sldId id="358" r:id="rId13"/>
    <p:sldId id="414" r:id="rId14"/>
    <p:sldId id="442" r:id="rId15"/>
    <p:sldId id="362" r:id="rId16"/>
    <p:sldId id="380" r:id="rId17"/>
    <p:sldId id="363" r:id="rId18"/>
    <p:sldId id="381" r:id="rId19"/>
    <p:sldId id="415" r:id="rId20"/>
    <p:sldId id="340" r:id="rId21"/>
    <p:sldId id="421" r:id="rId22"/>
    <p:sldId id="434" r:id="rId23"/>
    <p:sldId id="440" r:id="rId24"/>
    <p:sldId id="446" r:id="rId25"/>
    <p:sldId id="417" r:id="rId26"/>
    <p:sldId id="344" r:id="rId27"/>
    <p:sldId id="430" r:id="rId28"/>
    <p:sldId id="447" r:id="rId29"/>
    <p:sldId id="429" r:id="rId30"/>
    <p:sldId id="431" r:id="rId31"/>
    <p:sldId id="376" r:id="rId32"/>
    <p:sldId id="375" r:id="rId33"/>
    <p:sldId id="458" r:id="rId34"/>
    <p:sldId id="345" r:id="rId35"/>
    <p:sldId id="353" r:id="rId36"/>
    <p:sldId id="449" r:id="rId37"/>
    <p:sldId id="403" r:id="rId38"/>
    <p:sldId id="450" r:id="rId39"/>
    <p:sldId id="409" r:id="rId40"/>
    <p:sldId id="459" r:id="rId41"/>
    <p:sldId id="404" r:id="rId42"/>
    <p:sldId id="460" r:id="rId43"/>
    <p:sldId id="361"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2476"/>
    <a:srgbClr val="FFFF99"/>
    <a:srgbClr val="666699"/>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05" autoAdjust="0"/>
  </p:normalViewPr>
  <p:slideViewPr>
    <p:cSldViewPr>
      <p:cViewPr varScale="1">
        <p:scale>
          <a:sx n="128" d="100"/>
          <a:sy n="128" d="100"/>
        </p:scale>
        <p:origin x="1140" y="132"/>
      </p:cViewPr>
      <p:guideLst>
        <p:guide orient="horz" pos="2160"/>
        <p:guide pos="2880"/>
      </p:guideLst>
    </p:cSldViewPr>
  </p:slideViewPr>
  <p:notesTextViewPr>
    <p:cViewPr>
      <p:scale>
        <a:sx n="1" d="1"/>
        <a:sy n="1" d="1"/>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2C9E954C-5328-4545-935B-D8BDB0FB9E2F}" type="datetimeFigureOut">
              <a:rPr lang="en-US" smtClean="0"/>
              <a:t>2/7/2019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1C8B2C71-948F-4917-9751-DBC9E49B6FCC}" type="slidenum">
              <a:rPr lang="en-US" smtClean="0"/>
              <a:t>‹#›</a:t>
            </a:fld>
            <a:endParaRPr lang="en-US"/>
          </a:p>
        </p:txBody>
      </p:sp>
    </p:spTree>
    <p:extLst>
      <p:ext uri="{BB962C8B-B14F-4D97-AF65-F5344CB8AC3E}">
        <p14:creationId xmlns:p14="http://schemas.microsoft.com/office/powerpoint/2010/main" val="527502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13</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14</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15</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16</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17</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18</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19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20</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26</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27</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29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dirty="0"/>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30</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31</a:t>
            </a:fld>
            <a:endParaRPr 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dirty="0"/>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32</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dirty="0"/>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33</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34</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35</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36</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37</a:t>
            </a:fld>
            <a:endParaRPr 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38</a:t>
            </a:fld>
            <a:endParaRPr 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39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4</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40</a:t>
            </a:fld>
            <a:endParaRPr 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41</a:t>
            </a:fld>
            <a:endParaRPr lang="en-US">
              <a:solidFill>
                <a:prstClr val="black"/>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42</a:t>
            </a:fld>
            <a:endParaRPr lang="en-US">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43</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endParaRPr lang="en-US"/>
          </a:p>
        </p:txBody>
      </p:sp>
      <p:sp>
        <p:nvSpPr>
          <p:cNvPr id="18436" name="Slide Number Placeholder 3"/>
          <p:cNvSpPr>
            <a:spLocks noGrp="1"/>
          </p:cNvSpPr>
          <p:nvPr>
            <p:ph type="sldNum" sz="quarter" idx="5"/>
          </p:nvPr>
        </p:nvSpPr>
        <p:spPr>
          <a:noFill/>
        </p:spPr>
        <p:txBody>
          <a:bodyPr/>
          <a:lstStyle/>
          <a:p>
            <a:fld id="{82D906E1-A736-4CC3-BE4C-C513C5342860}" type="slidenum">
              <a:rPr lang="en-US">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442B3B6-0C30-4A2A-8B3D-AB1B1BFA4314}" type="datetime1">
              <a:rPr lang="en-US" smtClean="0">
                <a:solidFill>
                  <a:srgbClr val="FFFFFF"/>
                </a:solidFill>
              </a:rPr>
              <a:pPr/>
              <a:t>2/7/2019</a:t>
            </a:fld>
            <a:endParaRPr lang="en-US">
              <a:solidFill>
                <a:srgbClr val="FFFFFF"/>
              </a:solidFill>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FFFFFF"/>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894C6AC-4077-4525-BAC0-89CAA2AB6522}" type="slidenum">
              <a:rPr lang="en-US" smtClean="0">
                <a:solidFill>
                  <a:srgbClr val="FFFFFF"/>
                </a:solidFill>
              </a:rPr>
              <a:pPr/>
              <a:t>‹#›</a:t>
            </a:fld>
            <a:endParaRPr lang="en-US">
              <a:solidFill>
                <a:srgbClr val="FFFFFF"/>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90E6C-CCCA-43F5-885C-12CBD7562CB8}" type="datetime1">
              <a:rPr lang="en-US" smtClean="0">
                <a:solidFill>
                  <a:srgbClr val="FFFFFF"/>
                </a:solidFill>
              </a:rPr>
              <a:pPr/>
              <a:t>2/7/2019</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7470464-37F3-46E1-8FE7-5DA9DA10AFBD}"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BE5ADF-FD29-46AC-A923-D92BBC94DFAD}" type="datetime1">
              <a:rPr lang="en-US" smtClean="0">
                <a:solidFill>
                  <a:srgbClr val="FFFFFF"/>
                </a:solidFill>
              </a:rPr>
              <a:pPr/>
              <a:t>2/7/2019</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F94E585-4C3A-4EF2-9677-E9FE4E916707}"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0BAE4-ACB6-41D9-B416-C1E3C13F8B38}" type="datetime1">
              <a:rPr lang="en-US" smtClean="0">
                <a:solidFill>
                  <a:srgbClr val="FFFFFF"/>
                </a:solidFill>
              </a:rPr>
              <a:pPr/>
              <a:t>2/7/2019</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7A3147D3-4E72-4937-98C0-17B58982316A}"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EBBA89-15E9-401A-8E2A-4FB0F428C3D4}" type="datetime1">
              <a:rPr lang="en-US" smtClean="0">
                <a:solidFill>
                  <a:srgbClr val="FFFFFF"/>
                </a:solidFill>
              </a:rPr>
              <a:pPr/>
              <a:t>2/7/2019</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681A7A6B-B8E6-4404-B429-B3369030DCA2}"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FF2E392-071F-4DDA-B196-7F063F772C47}" type="datetime1">
              <a:rPr lang="en-US" smtClean="0">
                <a:solidFill>
                  <a:srgbClr val="FFFFFF"/>
                </a:solidFill>
              </a:rPr>
              <a:pPr/>
              <a:t>2/7/2019</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A744E2-9BBD-4CC8-A1AF-A8DD7D78FF7B}" type="slidenum">
              <a:rPr lang="en-US" smtClean="0">
                <a:solidFill>
                  <a:srgbClr val="FFFFFF"/>
                </a:solidFill>
              </a:rPr>
              <a:pPr/>
              <a:t>‹#›</a:t>
            </a:fld>
            <a:endParaRPr lang="en-US">
              <a:solidFill>
                <a:srgbClr val="FFFFFF"/>
              </a:solidFill>
            </a:endParaRP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D4C34C-B989-453C-B60A-450D261554B0}" type="datetime1">
              <a:rPr lang="en-US" smtClean="0">
                <a:solidFill>
                  <a:srgbClr val="FFFFFF"/>
                </a:solidFill>
              </a:rPr>
              <a:pPr/>
              <a:t>2/7/2019</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10FBCAD7-7897-46A4-B4C7-14FA7FCF3BF2}"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07AB4D-A095-42EC-B8EF-481634838C36}" type="datetime1">
              <a:rPr lang="en-US" smtClean="0">
                <a:solidFill>
                  <a:srgbClr val="FFFFFF"/>
                </a:solidFill>
              </a:rPr>
              <a:pPr/>
              <a:t>2/7/2019</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5C886495-BF7A-47CE-B450-67363E4B383C}"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C0BB4-BBEF-4711-B798-918D9B7424E1}" type="datetime1">
              <a:rPr lang="en-US" smtClean="0">
                <a:solidFill>
                  <a:srgbClr val="FFFFFF"/>
                </a:solidFill>
              </a:rPr>
              <a:pPr/>
              <a:t>2/7/2019</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B231A1D9-9338-4F35-96A8-2F1C9C776BDF}"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F4CABD3-C633-44E2-B2E1-EFDA1D778B1D}" type="datetime1">
              <a:rPr lang="en-US" smtClean="0">
                <a:solidFill>
                  <a:srgbClr val="FFFFFF"/>
                </a:solidFill>
              </a:rPr>
              <a:pPr/>
              <a:t>2/7/2019</a:t>
            </a:fld>
            <a:endParaRPr lang="en-US">
              <a:solidFill>
                <a:srgbClr val="FFFFFF"/>
              </a:solidFill>
            </a:endParaRPr>
          </a:p>
        </p:txBody>
      </p:sp>
      <p:sp>
        <p:nvSpPr>
          <p:cNvPr id="7" name="Slide Number Placeholder 6"/>
          <p:cNvSpPr>
            <a:spLocks noGrp="1"/>
          </p:cNvSpPr>
          <p:nvPr>
            <p:ph type="sldNum" sz="quarter" idx="12"/>
          </p:nvPr>
        </p:nvSpPr>
        <p:spPr/>
        <p:txBody>
          <a:bodyPr/>
          <a:lstStyle/>
          <a:p>
            <a:fld id="{272F496F-78C2-48E2-AD85-1CCF1A143D02}" type="slidenum">
              <a:rPr lang="en-US" smtClean="0">
                <a:solidFill>
                  <a:srgbClr val="FFFFFF"/>
                </a:solidFill>
              </a:rPr>
              <a:pPr/>
              <a:t>‹#›</a:t>
            </a:fld>
            <a:endParaRPr lang="en-US">
              <a:solidFill>
                <a:srgbClr val="FFFFFF"/>
              </a:solidFill>
            </a:endParaRP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FFFFFF"/>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E46D85-77ED-49A1-A62A-6B9CBA5052D5}" type="datetime1">
              <a:rPr lang="en-US" smtClean="0">
                <a:solidFill>
                  <a:srgbClr val="FFFFFF"/>
                </a:solidFill>
              </a:rPr>
              <a:pPr/>
              <a:t>2/7/2019</a:t>
            </a:fld>
            <a:endParaRPr lang="en-US">
              <a:solidFill>
                <a:srgbClr val="FFFFFF"/>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0A0AA393-332F-4819-A017-9CF2D5245E80}" type="slidenum">
              <a:rPr lang="en-US" smtClean="0">
                <a:solidFill>
                  <a:srgbClr val="FFFFFF"/>
                </a:solidFill>
              </a:rPr>
              <a:pPr/>
              <a:t>‹#›</a:t>
            </a:fld>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fontAlgn="base">
              <a:spcBef>
                <a:spcPct val="0"/>
              </a:spcBef>
              <a:spcAft>
                <a:spcPct val="0"/>
              </a:spcAft>
            </a:pPr>
            <a:fld id="{D978D7FA-651B-4008-887D-0B70C649A278}" type="datetime1">
              <a:rPr lang="en-US" smtClean="0">
                <a:solidFill>
                  <a:srgbClr val="FFFFFF"/>
                </a:solidFill>
                <a:ea typeface="ＭＳ Ｐゴシック" pitchFamily="-112" charset="-128"/>
              </a:rPr>
              <a:pPr fontAlgn="base">
                <a:spcBef>
                  <a:spcPct val="0"/>
                </a:spcBef>
                <a:spcAft>
                  <a:spcPct val="0"/>
                </a:spcAft>
              </a:pPr>
              <a:t>2/7/2019</a:t>
            </a:fld>
            <a:endParaRPr lang="en-US">
              <a:solidFill>
                <a:srgbClr val="FFFFFF"/>
              </a:solidFill>
              <a:ea typeface="ＭＳ Ｐゴシック" pitchFamily="-112" charset="-128"/>
            </a:endParaRP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fontAlgn="base">
              <a:spcBef>
                <a:spcPct val="0"/>
              </a:spcBef>
              <a:spcAft>
                <a:spcPct val="0"/>
              </a:spcAft>
            </a:pPr>
            <a:endParaRPr lang="en-US">
              <a:solidFill>
                <a:srgbClr val="FFFFFF"/>
              </a:solidFill>
              <a:ea typeface="ＭＳ Ｐゴシック" pitchFamily="-112" charset="-128"/>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fontAlgn="base">
              <a:spcBef>
                <a:spcPct val="0"/>
              </a:spcBef>
              <a:spcAft>
                <a:spcPct val="0"/>
              </a:spcAft>
            </a:pPr>
            <a:fld id="{7E70BE48-5417-4C77-A23E-B7A9E604A21A}" type="slidenum">
              <a:rPr lang="en-US" smtClean="0">
                <a:solidFill>
                  <a:srgbClr val="FFFFFF"/>
                </a:solidFill>
                <a:ea typeface="ＭＳ Ｐゴシック" pitchFamily="-112" charset="-128"/>
              </a:rPr>
              <a:pPr fontAlgn="base">
                <a:spcBef>
                  <a:spcPct val="0"/>
                </a:spcBef>
                <a:spcAft>
                  <a:spcPct val="0"/>
                </a:spcAft>
              </a:pPr>
              <a:t>‹#›</a:t>
            </a:fld>
            <a:endParaRPr lang="en-US">
              <a:solidFill>
                <a:srgbClr val="FFFFFF"/>
              </a:solidFill>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youtu.be/Ei-EeDQyDS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youtu.be/Ei-EeDQyDS0"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youtu.be/Ei-EeDQyDS0"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youtu.be/Ei-EeDQyDS0"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32004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r>
              <a:rPr lang="en-US" sz="4400" b="1" dirty="0">
                <a:ln>
                  <a:solidFill>
                    <a:sysClr val="windowText" lastClr="000000"/>
                  </a:solidFill>
                </a:ln>
                <a:solidFill>
                  <a:srgbClr val="002060"/>
                </a:solidFill>
                <a:latin typeface="Batang" panose="02030600000101010101" pitchFamily="18" charset="-127"/>
                <a:ea typeface="Batang" panose="02030600000101010101" pitchFamily="18" charset="-127"/>
              </a:rPr>
              <a:t>Experts &amp; </a:t>
            </a:r>
            <a:br>
              <a:rPr lang="en-US" sz="4400" b="1" dirty="0">
                <a:ln>
                  <a:solidFill>
                    <a:sysClr val="windowText" lastClr="000000"/>
                  </a:solidFill>
                </a:ln>
                <a:solidFill>
                  <a:srgbClr val="002060"/>
                </a:solidFill>
                <a:latin typeface="Batang" panose="02030600000101010101" pitchFamily="18" charset="-127"/>
                <a:ea typeface="Batang" panose="02030600000101010101" pitchFamily="18" charset="-127"/>
              </a:rPr>
            </a:br>
            <a:r>
              <a:rPr lang="en-US" sz="4400" b="1" dirty="0">
                <a:ln>
                  <a:solidFill>
                    <a:sysClr val="windowText" lastClr="000000"/>
                  </a:solidFill>
                </a:ln>
                <a:solidFill>
                  <a:srgbClr val="002060"/>
                </a:solidFill>
                <a:latin typeface="Batang" panose="02030600000101010101" pitchFamily="18" charset="-127"/>
                <a:ea typeface="Batang" panose="02030600000101010101" pitchFamily="18" charset="-127"/>
              </a:rPr>
              <a:t>Electronically-Stored Information</a:t>
            </a:r>
            <a:br>
              <a:rPr lang="en-US" sz="4400" b="1" dirty="0">
                <a:ln>
                  <a:solidFill>
                    <a:sysClr val="windowText" lastClr="000000"/>
                  </a:solidFill>
                </a:ln>
                <a:solidFill>
                  <a:schemeClr val="tx1"/>
                </a:solidFill>
                <a:latin typeface="Batang" panose="02030600000101010101" pitchFamily="18" charset="-127"/>
                <a:ea typeface="Batang" panose="02030600000101010101" pitchFamily="18" charset="-127"/>
              </a:rPr>
            </a:br>
            <a:r>
              <a:rPr lang="en-US" sz="3100" dirty="0">
                <a:ln>
                  <a:solidFill>
                    <a:sysClr val="windowText" lastClr="000000"/>
                  </a:solidFill>
                </a:ln>
                <a:solidFill>
                  <a:srgbClr val="002060"/>
                </a:solidFill>
                <a:latin typeface="Batang" panose="02030600000101010101" pitchFamily="18" charset="-127"/>
                <a:ea typeface="Batang" panose="02030600000101010101" pitchFamily="18" charset="-127"/>
              </a:rPr>
              <a:t>under</a:t>
            </a:r>
            <a:br>
              <a:rPr lang="en-US" sz="4400" dirty="0">
                <a:ln>
                  <a:solidFill>
                    <a:sysClr val="windowText" lastClr="000000"/>
                  </a:solidFill>
                </a:ln>
                <a:solidFill>
                  <a:schemeClr val="tx1"/>
                </a:solidFill>
                <a:latin typeface="Batang" panose="02030600000101010101" pitchFamily="18" charset="-127"/>
                <a:ea typeface="Batang" panose="02030600000101010101" pitchFamily="18" charset="-127"/>
              </a:rPr>
            </a:br>
            <a:r>
              <a:rPr lang="en-US" sz="3600" dirty="0">
                <a:ln>
                  <a:solidFill>
                    <a:sysClr val="windowText" lastClr="000000"/>
                  </a:solidFill>
                </a:ln>
                <a:solidFill>
                  <a:srgbClr val="002060"/>
                </a:solidFill>
                <a:latin typeface="Batang" panose="02030600000101010101" pitchFamily="18" charset="-127"/>
                <a:ea typeface="Batang" panose="02030600000101010101" pitchFamily="18" charset="-127"/>
              </a:rPr>
              <a:t>Federal &amp; Virgin Islands Rules of Evidence</a:t>
            </a:r>
            <a:br>
              <a:rPr lang="en-US" b="1" dirty="0">
                <a:ln>
                  <a:solidFill>
                    <a:sysClr val="windowText" lastClr="000000"/>
                  </a:solidFill>
                </a:ln>
                <a:solidFill>
                  <a:schemeClr val="tx1"/>
                </a:solidFill>
              </a:rPr>
            </a:br>
            <a:endParaRPr lang="en-US" b="1" dirty="0">
              <a:ln>
                <a:solidFill>
                  <a:sysClr val="windowText" lastClr="000000"/>
                </a:solidFill>
              </a:ln>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a:t>
            </a:fld>
            <a:endParaRPr lang="en-US" sz="1200">
              <a:solidFill>
                <a:srgbClr val="FFFFFF"/>
              </a:solidFill>
              <a:ea typeface="ＭＳ Ｐゴシック" pitchFamily="-112" charset="-128"/>
            </a:endParaRPr>
          </a:p>
        </p:txBody>
      </p:sp>
      <p:sp>
        <p:nvSpPr>
          <p:cNvPr id="8" name="Subtitle 3"/>
          <p:cNvSpPr txBox="1">
            <a:spLocks noGrp="1"/>
          </p:cNvSpPr>
          <p:nvPr>
            <p:ph sz="quarter" idx="14"/>
          </p:nvPr>
        </p:nvSpPr>
        <p:spPr bwMode="auto">
          <a:xfrm>
            <a:off x="609600" y="3733800"/>
            <a:ext cx="7772400" cy="2895601"/>
          </a:xfrm>
          <a:prstGeom prst="rect">
            <a:avLst/>
          </a:prstGeom>
          <a:solidFill>
            <a:srgbClr val="002060"/>
          </a:solidFill>
          <a:ln w="57150">
            <a:solidFill>
              <a:srgbClr val="002060"/>
            </a:solidFill>
            <a:miter lim="800000"/>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defRPr/>
            </a:pPr>
            <a:endParaRPr kumimoji="0" lang="en-US" sz="2200" b="0" i="0" u="none" strike="noStrike" kern="0" cap="none" spc="0" normalizeH="0" baseline="0" noProof="0" dirty="0">
              <a:ln>
                <a:noFill/>
              </a:ln>
              <a:solidFill>
                <a:schemeClr val="tx1"/>
              </a:solidFill>
              <a:uLnTx/>
              <a:uFillTx/>
              <a:latin typeface="+mj-lt"/>
              <a:ea typeface="ＭＳ Ｐゴシック" pitchFamily="-112" charset="-128"/>
            </a:endParaRPr>
          </a:p>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defRPr/>
            </a:pPr>
            <a:r>
              <a:rPr kumimoji="0" lang="en-US" sz="2200" b="0" i="0" u="none" strike="noStrike" kern="0" cap="none" spc="0" normalizeH="0" baseline="0" noProof="0" dirty="0">
                <a:ln>
                  <a:noFill/>
                </a:ln>
                <a:solidFill>
                  <a:schemeClr val="bg1"/>
                </a:solidFill>
                <a:uLnTx/>
                <a:uFillTx/>
                <a:latin typeface="Constantia" panose="02030602050306030303" pitchFamily="18" charset="0"/>
                <a:ea typeface="Batang" panose="02030600000101010101" pitchFamily="18" charset="-127"/>
              </a:rPr>
              <a:t>Presented by</a:t>
            </a:r>
          </a:p>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defRPr/>
            </a:pPr>
            <a:r>
              <a:rPr kumimoji="0" lang="en-US" sz="2800" i="0" u="none" strike="noStrike" kern="0" cap="none" spc="0" normalizeH="0" baseline="0" noProof="0" dirty="0">
                <a:ln>
                  <a:noFill/>
                </a:ln>
                <a:solidFill>
                  <a:schemeClr val="bg1"/>
                </a:solidFill>
                <a:uLnTx/>
                <a:uFillTx/>
                <a:latin typeface="Constantia" panose="02030602050306030303" pitchFamily="18" charset="0"/>
                <a:ea typeface="Batang" panose="02030600000101010101" pitchFamily="18" charset="-127"/>
              </a:rPr>
              <a:t>Prof. Cynthia E. Jones</a:t>
            </a:r>
          </a:p>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defRPr/>
            </a:pPr>
            <a:r>
              <a:rPr kumimoji="0" lang="en-US" sz="1700" b="0" i="0" u="none" strike="noStrike" kern="0" cap="none" spc="0" normalizeH="0" baseline="0" noProof="0" dirty="0">
                <a:ln>
                  <a:noFill/>
                </a:ln>
                <a:solidFill>
                  <a:schemeClr val="bg1"/>
                </a:solidFill>
                <a:uLnTx/>
                <a:uFillTx/>
                <a:latin typeface="Constantia" panose="02030602050306030303" pitchFamily="18" charset="0"/>
                <a:ea typeface="Batang" panose="02030600000101010101" pitchFamily="18" charset="-127"/>
                <a:cs typeface="Times New Roman" panose="02020603050405020304" pitchFamily="18" charset="0"/>
              </a:rPr>
              <a:t>January, 2019</a:t>
            </a:r>
          </a:p>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defRPr/>
            </a:pPr>
            <a:r>
              <a:rPr lang="en-US" sz="2800" b="1" kern="0" dirty="0">
                <a:solidFill>
                  <a:schemeClr val="bg1"/>
                </a:solidFill>
                <a:latin typeface="Constantia" panose="02030602050306030303" pitchFamily="18" charset="0"/>
                <a:ea typeface="Batang" panose="02030600000101010101" pitchFamily="18" charset="-127"/>
              </a:rPr>
              <a:t>District Court of the Virgin Islands</a:t>
            </a:r>
          </a:p>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defRPr/>
            </a:pPr>
            <a:r>
              <a:rPr lang="en-US" sz="2800" b="1" kern="0" dirty="0">
                <a:solidFill>
                  <a:schemeClr val="bg1"/>
                </a:solidFill>
                <a:latin typeface="Constantia" panose="02030602050306030303" pitchFamily="18" charset="0"/>
                <a:ea typeface="Batang" panose="02030600000101010101" pitchFamily="18" charset="-127"/>
              </a:rPr>
              <a:t>10</a:t>
            </a:r>
            <a:r>
              <a:rPr lang="en-US" sz="2800" b="1" kern="0" baseline="30000" dirty="0">
                <a:solidFill>
                  <a:schemeClr val="bg1"/>
                </a:solidFill>
                <a:latin typeface="Constantia" panose="02030602050306030303" pitchFamily="18" charset="0"/>
                <a:ea typeface="Batang" panose="02030600000101010101" pitchFamily="18" charset="-127"/>
              </a:rPr>
              <a:t>th</a:t>
            </a:r>
            <a:r>
              <a:rPr lang="en-US" sz="2800" b="1" kern="0" dirty="0">
                <a:solidFill>
                  <a:schemeClr val="bg1"/>
                </a:solidFill>
                <a:latin typeface="Constantia" panose="02030602050306030303" pitchFamily="18" charset="0"/>
                <a:ea typeface="Batang" panose="02030600000101010101" pitchFamily="18" charset="-127"/>
              </a:rPr>
              <a:t> Annual District Court Conference</a:t>
            </a:r>
          </a:p>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defRPr/>
            </a:pPr>
            <a:endParaRPr lang="en-US" sz="2000" kern="0" dirty="0">
              <a:solidFill>
                <a:schemeClr val="bg1"/>
              </a:solidFill>
              <a:latin typeface="Constantia" panose="02030602050306030303" pitchFamily="18" charset="0"/>
              <a:ea typeface="Batang" panose="02030600000101010101" pitchFamily="18" charset="-127"/>
            </a:endParaRPr>
          </a:p>
        </p:txBody>
      </p:sp>
    </p:spTree>
    <p:extLst>
      <p:ext uri="{BB962C8B-B14F-4D97-AF65-F5344CB8AC3E}">
        <p14:creationId xmlns:p14="http://schemas.microsoft.com/office/powerpoint/2010/main" val="3810768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533400" y="2057399"/>
            <a:ext cx="7962900" cy="4221163"/>
          </a:xfrm>
          <a:ln w="38100">
            <a:solidFill>
              <a:schemeClr val="tx1"/>
            </a:solidFill>
          </a:ln>
        </p:spPr>
        <p:txBody>
          <a:bodyPr>
            <a:normAutofit fontScale="92500" lnSpcReduction="10000"/>
          </a:bodyPr>
          <a:lstStyle/>
          <a:p>
            <a:pPr eaLnBrk="1" hangingPunct="1">
              <a:buFont typeface="Wingdings" pitchFamily="2" charset="2"/>
              <a:buNone/>
            </a:pPr>
            <a:r>
              <a:rPr lang="en-US" sz="3200" dirty="0">
                <a:solidFill>
                  <a:schemeClr val="tx1"/>
                </a:solidFill>
                <a:latin typeface="Constantia" panose="02030602050306030303" pitchFamily="18" charset="0"/>
              </a:rPr>
              <a:t>“A statement in a document that is at least 20 years old and whose authenticity is established.”</a:t>
            </a:r>
          </a:p>
          <a:p>
            <a:pPr>
              <a:buNone/>
            </a:pPr>
            <a:endParaRPr lang="en-US" i="1" u="sng" dirty="0">
              <a:solidFill>
                <a:srgbClr val="002060"/>
              </a:solidFill>
              <a:latin typeface="Constantia" panose="02030602050306030303" pitchFamily="18" charset="0"/>
            </a:endParaRPr>
          </a:p>
          <a:p>
            <a:pPr>
              <a:buNone/>
            </a:pPr>
            <a:r>
              <a:rPr lang="en-US" b="1" i="1" u="sng" dirty="0">
                <a:solidFill>
                  <a:srgbClr val="002060"/>
                </a:solidFill>
                <a:latin typeface="Constantia" panose="02030602050306030303" pitchFamily="18" charset="0"/>
              </a:rPr>
              <a:t>In Re Adoption of Virgin Islands Rules of Evidence</a:t>
            </a:r>
            <a:r>
              <a:rPr lang="en-US" sz="2000" dirty="0">
                <a:solidFill>
                  <a:srgbClr val="002060"/>
                </a:solidFill>
                <a:latin typeface="Constantia" panose="02030602050306030303" pitchFamily="18" charset="0"/>
              </a:rPr>
              <a:t>, Supreme Court of the Virgin Islands, 2017 WL 1293843 </a:t>
            </a:r>
          </a:p>
          <a:p>
            <a:pPr>
              <a:buNone/>
            </a:pPr>
            <a:r>
              <a:rPr lang="en-US" sz="2000" dirty="0">
                <a:solidFill>
                  <a:srgbClr val="002060"/>
                </a:solidFill>
                <a:latin typeface="Constantia" panose="02030602050306030303" pitchFamily="18" charset="0"/>
              </a:rPr>
              <a:t>	(adopting the V.I.R.E., effective March 31, 2017</a:t>
            </a:r>
            <a:r>
              <a:rPr lang="en-US" sz="2000" dirty="0">
                <a:solidFill>
                  <a:schemeClr val="tx1"/>
                </a:solidFill>
                <a:latin typeface="Constantia" panose="02030602050306030303" pitchFamily="18" charset="0"/>
              </a:rPr>
              <a:t>).</a:t>
            </a:r>
          </a:p>
          <a:p>
            <a:pPr>
              <a:buNone/>
            </a:pPr>
            <a:r>
              <a:rPr lang="en-US" dirty="0">
                <a:solidFill>
                  <a:schemeClr val="tx1"/>
                </a:solidFill>
                <a:latin typeface="Constantia" panose="02030602050306030303" pitchFamily="18" charset="0"/>
              </a:rPr>
              <a:t>		</a:t>
            </a:r>
          </a:p>
          <a:p>
            <a:pPr>
              <a:buNone/>
            </a:pPr>
            <a:r>
              <a:rPr lang="en-US" dirty="0">
                <a:solidFill>
                  <a:schemeClr val="tx1"/>
                </a:solidFill>
                <a:latin typeface="Constantia" panose="02030602050306030303" pitchFamily="18" charset="0"/>
              </a:rPr>
              <a:t>		As of 2019, all documents &amp; ESI in existence in 1999 and before could be admissible under the Ancient Documents exception</a:t>
            </a:r>
          </a:p>
          <a:p>
            <a:pPr>
              <a:buNone/>
            </a:pPr>
            <a:endParaRPr lang="en-US" dirty="0">
              <a:solidFill>
                <a:schemeClr val="tx1"/>
              </a:solidFill>
              <a:latin typeface="Constantia" panose="02030602050306030303" pitchFamily="18" charset="0"/>
            </a:endParaRPr>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10</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10</a:t>
            </a:fld>
            <a:endParaRPr lang="en-US" sz="1200">
              <a:solidFill>
                <a:srgbClr val="FFFFFF"/>
              </a:solidFill>
              <a:ea typeface="ＭＳ Ｐゴシック" pitchFamily="-112" charset="-128"/>
            </a:endParaRPr>
          </a:p>
        </p:txBody>
      </p:sp>
      <p:sp>
        <p:nvSpPr>
          <p:cNvPr id="4" name="TextBox 3"/>
          <p:cNvSpPr txBox="1"/>
          <p:nvPr/>
        </p:nvSpPr>
        <p:spPr>
          <a:xfrm>
            <a:off x="428625" y="662523"/>
            <a:ext cx="8534400" cy="1138773"/>
          </a:xfrm>
          <a:prstGeom prst="rect">
            <a:avLst/>
          </a:prstGeom>
          <a:noFill/>
        </p:spPr>
        <p:txBody>
          <a:bodyPr wrap="square" rtlCol="0">
            <a:spAutoFit/>
          </a:bodyPr>
          <a:lstStyle/>
          <a:p>
            <a:pPr algn="ctr"/>
            <a:r>
              <a:rPr lang="en-US" sz="3600" b="1" dirty="0">
                <a:solidFill>
                  <a:srgbClr val="002060"/>
                </a:solidFill>
                <a:latin typeface="Constantia" panose="02030602050306030303" pitchFamily="18" charset="0"/>
              </a:rPr>
              <a:t>V.I.R.E. 803 (16):  </a:t>
            </a:r>
          </a:p>
          <a:p>
            <a:pPr algn="ctr"/>
            <a:r>
              <a:rPr lang="en-US" sz="3200" b="1" i="1" dirty="0">
                <a:solidFill>
                  <a:srgbClr val="002060"/>
                </a:solidFill>
                <a:latin typeface="Constantia" panose="02030602050306030303" pitchFamily="18" charset="0"/>
              </a:rPr>
              <a:t>Statements in Ancient Documents</a:t>
            </a:r>
            <a:endParaRPr lang="en-US" sz="4000" b="1" i="1" dirty="0">
              <a:solidFill>
                <a:srgbClr val="002060"/>
              </a:solidFill>
              <a:latin typeface="Constantia" panose="02030602050306030303" pitchFamily="18" charset="0"/>
            </a:endParaRPr>
          </a:p>
        </p:txBody>
      </p:sp>
      <p:sp>
        <p:nvSpPr>
          <p:cNvPr id="8" name="Right Arrow 7"/>
          <p:cNvSpPr/>
          <p:nvPr/>
        </p:nvSpPr>
        <p:spPr>
          <a:xfrm>
            <a:off x="1000125" y="5029200"/>
            <a:ext cx="438150" cy="3322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29046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1043492" y="2514600"/>
            <a:ext cx="6777317" cy="3318029"/>
          </a:xfrm>
        </p:spPr>
        <p:txBody>
          <a:bodyPr>
            <a:normAutofit/>
          </a:bodyPr>
          <a:lstStyle/>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11</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11</a:t>
            </a:fld>
            <a:endParaRPr lang="en-US" sz="1200">
              <a:solidFill>
                <a:srgbClr val="FFFFFF"/>
              </a:solidFill>
              <a:ea typeface="ＭＳ Ｐゴシック" pitchFamily="-112" charset="-128"/>
            </a:endParaRPr>
          </a:p>
        </p:txBody>
      </p:sp>
      <p:sp>
        <p:nvSpPr>
          <p:cNvPr id="4" name="TextBox 3"/>
          <p:cNvSpPr txBox="1"/>
          <p:nvPr/>
        </p:nvSpPr>
        <p:spPr>
          <a:xfrm>
            <a:off x="457200" y="685800"/>
            <a:ext cx="8229600" cy="707886"/>
          </a:xfrm>
          <a:prstGeom prst="rect">
            <a:avLst/>
          </a:prstGeom>
          <a:noFill/>
        </p:spPr>
        <p:txBody>
          <a:bodyPr wrap="square" rtlCol="0">
            <a:spAutoFit/>
          </a:bodyPr>
          <a:lstStyle/>
          <a:p>
            <a:pPr algn="ctr"/>
            <a:r>
              <a:rPr lang="en-US" sz="4000" b="1" dirty="0">
                <a:solidFill>
                  <a:srgbClr val="002060"/>
                </a:solidFill>
                <a:latin typeface="Constantia" panose="02030602050306030303" pitchFamily="18" charset="0"/>
              </a:rPr>
              <a:t>Article 9:  Authentication of ESI</a:t>
            </a:r>
          </a:p>
        </p:txBody>
      </p:sp>
      <p:sp>
        <p:nvSpPr>
          <p:cNvPr id="3" name="TextBox 2"/>
          <p:cNvSpPr txBox="1"/>
          <p:nvPr/>
        </p:nvSpPr>
        <p:spPr>
          <a:xfrm>
            <a:off x="457200" y="1413491"/>
            <a:ext cx="8229600" cy="4893647"/>
          </a:xfrm>
          <a:prstGeom prst="rect">
            <a:avLst/>
          </a:prstGeom>
          <a:noFill/>
          <a:ln w="19050">
            <a:solidFill>
              <a:schemeClr val="tx1"/>
            </a:solidFill>
          </a:ln>
        </p:spPr>
        <p:txBody>
          <a:bodyPr wrap="square" rtlCol="0">
            <a:spAutoFit/>
          </a:bodyPr>
          <a:lstStyle/>
          <a:p>
            <a:pPr marL="342900" indent="-342900" fontAlgn="auto">
              <a:spcAft>
                <a:spcPts val="0"/>
              </a:spcAft>
              <a:buFont typeface="Arial" panose="020B0604020202020204" pitchFamily="34" charset="0"/>
              <a:buChar char="•"/>
              <a:defRPr/>
            </a:pPr>
            <a:r>
              <a:rPr lang="en-US" sz="2400" dirty="0">
                <a:latin typeface="Cambria" panose="02040503050406030204" pitchFamily="18" charset="0"/>
              </a:rPr>
              <a:t>Authentication is a fairly low standard</a:t>
            </a:r>
          </a:p>
          <a:p>
            <a:pPr fontAlgn="auto">
              <a:spcAft>
                <a:spcPts val="0"/>
              </a:spcAft>
              <a:buFont typeface="Arial" pitchFamily="34" charset="0"/>
              <a:buNone/>
              <a:defRPr/>
            </a:pPr>
            <a:endParaRPr lang="en-US" sz="2400" dirty="0">
              <a:latin typeface="Cambria" panose="02040503050406030204" pitchFamily="18" charset="0"/>
            </a:endParaRPr>
          </a:p>
          <a:p>
            <a:pPr marL="342900" indent="-342900" fontAlgn="auto">
              <a:spcAft>
                <a:spcPts val="0"/>
              </a:spcAft>
              <a:buFont typeface="Arial" panose="020B0604020202020204" pitchFamily="34" charset="0"/>
              <a:buChar char="•"/>
              <a:defRPr/>
            </a:pPr>
            <a:r>
              <a:rPr lang="en-US" sz="2400" dirty="0">
                <a:latin typeface="Cambria" panose="02040503050406030204" pitchFamily="18" charset="0"/>
              </a:rPr>
              <a:t>The possibility of alteration does not and cannot be the basis for excluding ESI as unauthenticated as a matter of course.”</a:t>
            </a:r>
          </a:p>
          <a:p>
            <a:pPr fontAlgn="auto">
              <a:spcAft>
                <a:spcPts val="0"/>
              </a:spcAft>
              <a:defRPr/>
            </a:pPr>
            <a:endParaRPr lang="en-US" sz="2400" dirty="0">
              <a:latin typeface="Cambria" panose="02040503050406030204" pitchFamily="18" charset="0"/>
            </a:endParaRPr>
          </a:p>
          <a:p>
            <a:pPr marL="342900" indent="-342900" fontAlgn="auto">
              <a:spcAft>
                <a:spcPts val="0"/>
              </a:spcAft>
              <a:buFont typeface="Arial" panose="020B0604020202020204" pitchFamily="34" charset="0"/>
              <a:buChar char="•"/>
              <a:defRPr/>
            </a:pPr>
            <a:r>
              <a:rPr lang="en-US" sz="2400" dirty="0">
                <a:latin typeface="Cambria" panose="02040503050406030204" pitchFamily="18" charset="0"/>
              </a:rPr>
              <a:t>Court needs only find that proponent has put forth enough evidence for a jury to find the item is what it purports to be; usually a live witness familiar with the object</a:t>
            </a:r>
          </a:p>
          <a:p>
            <a:pPr fontAlgn="auto">
              <a:spcAft>
                <a:spcPts val="0"/>
              </a:spcAft>
              <a:defRPr/>
            </a:pPr>
            <a:endParaRPr lang="en-US" sz="2400" dirty="0">
              <a:latin typeface="Cambria" panose="02040503050406030204" pitchFamily="18" charset="0"/>
            </a:endParaRPr>
          </a:p>
          <a:p>
            <a:pPr marL="342900" indent="-342900" fontAlgn="auto">
              <a:spcAft>
                <a:spcPts val="0"/>
              </a:spcAft>
              <a:buFont typeface="Arial" panose="020B0604020202020204" pitchFamily="34" charset="0"/>
              <a:buChar char="•"/>
              <a:defRPr/>
            </a:pPr>
            <a:r>
              <a:rPr lang="en-US" sz="2400" dirty="0">
                <a:latin typeface="Cambria" panose="02040503050406030204" pitchFamily="18" charset="0"/>
              </a:rPr>
              <a:t>Text messages, Facebook posts, email messages, as well as other potential evidence captured on servers, websites, computers, laptops, tablets and phones</a:t>
            </a:r>
            <a:endParaRPr lang="en-US" dirty="0">
              <a:latin typeface="Cambria" panose="02040503050406030204" pitchFamily="18" charset="0"/>
            </a:endParaRPr>
          </a:p>
        </p:txBody>
      </p:sp>
    </p:spTree>
    <p:extLst>
      <p:ext uri="{BB962C8B-B14F-4D97-AF65-F5344CB8AC3E}">
        <p14:creationId xmlns:p14="http://schemas.microsoft.com/office/powerpoint/2010/main" val="1897182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304800" y="2209801"/>
            <a:ext cx="8610600" cy="4297362"/>
          </a:xfrm>
          <a:ln>
            <a:solidFill>
              <a:schemeClr val="tx1"/>
            </a:solidFill>
          </a:ln>
        </p:spPr>
        <p:txBody>
          <a:bodyPr>
            <a:normAutofit fontScale="77500" lnSpcReduction="20000"/>
          </a:bodyPr>
          <a:lstStyle/>
          <a:p>
            <a:pPr marL="68580" indent="0">
              <a:buNone/>
            </a:pPr>
            <a:r>
              <a:rPr lang="en-US" sz="3400" b="1" dirty="0">
                <a:solidFill>
                  <a:schemeClr val="tx1"/>
                </a:solidFill>
                <a:latin typeface="Constantia" panose="02030602050306030303" pitchFamily="18" charset="0"/>
              </a:rPr>
              <a:t>Rule 902. Evidence That Is Self-Authenticating </a:t>
            </a:r>
            <a:endParaRPr lang="en-US" sz="3400" dirty="0">
              <a:solidFill>
                <a:schemeClr val="tx1"/>
              </a:solidFill>
              <a:latin typeface="Constantia" panose="02030602050306030303" pitchFamily="18" charset="0"/>
            </a:endParaRPr>
          </a:p>
          <a:p>
            <a:pPr marL="68580" indent="0">
              <a:buNone/>
            </a:pPr>
            <a:r>
              <a:rPr lang="en-US" sz="3400" dirty="0">
                <a:solidFill>
                  <a:schemeClr val="tx1"/>
                </a:solidFill>
                <a:latin typeface="Constantia" panose="02030602050306030303" pitchFamily="18" charset="0"/>
              </a:rPr>
              <a:t>The following items of evidence are self-authenticating; they require no extrinsic evidence of authenticity in order to be admitted: </a:t>
            </a:r>
          </a:p>
          <a:p>
            <a:pPr marL="68580" indent="0">
              <a:buNone/>
            </a:pPr>
            <a:endParaRPr lang="en-US" sz="3400" b="1" dirty="0">
              <a:solidFill>
                <a:schemeClr val="tx1"/>
              </a:solidFill>
              <a:latin typeface="Constantia" panose="02030602050306030303" pitchFamily="18" charset="0"/>
            </a:endParaRPr>
          </a:p>
          <a:p>
            <a:pPr marL="68580" indent="0">
              <a:buNone/>
            </a:pPr>
            <a:r>
              <a:rPr lang="en-US" sz="3400" b="1" dirty="0">
                <a:solidFill>
                  <a:schemeClr val="tx1"/>
                </a:solidFill>
                <a:latin typeface="Constantia" panose="02030602050306030303" pitchFamily="18" charset="0"/>
              </a:rPr>
              <a:t>(13) </a:t>
            </a:r>
            <a:r>
              <a:rPr lang="en-US" sz="3400" b="1" i="1" dirty="0">
                <a:solidFill>
                  <a:schemeClr val="tx1"/>
                </a:solidFill>
                <a:latin typeface="Constantia" panose="02030602050306030303" pitchFamily="18" charset="0"/>
              </a:rPr>
              <a:t>Certified Records Generated by an Electronic Process or System</a:t>
            </a:r>
            <a:r>
              <a:rPr lang="en-US" sz="3400" b="1" dirty="0">
                <a:solidFill>
                  <a:schemeClr val="tx1"/>
                </a:solidFill>
                <a:latin typeface="Constantia" panose="02030602050306030303" pitchFamily="18" charset="0"/>
              </a:rPr>
              <a:t>. </a:t>
            </a:r>
          </a:p>
          <a:p>
            <a:pPr marL="68580" indent="0">
              <a:buNone/>
            </a:pPr>
            <a:r>
              <a:rPr lang="en-US" sz="3400" dirty="0">
                <a:solidFill>
                  <a:schemeClr val="tx1"/>
                </a:solidFill>
                <a:latin typeface="Constantia" panose="02030602050306030303" pitchFamily="18" charset="0"/>
              </a:rPr>
              <a:t>A record generated by an electronic process or system that produces an accurate result, as shown by a certification of a qualified person that complies with the certification requirements of Rule 902(11) or (12). The proponent must also meet the notice requirements of Rule 902(11).</a:t>
            </a:r>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12</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12</a:t>
            </a:fld>
            <a:endParaRPr lang="en-US" sz="1200">
              <a:solidFill>
                <a:srgbClr val="FFFFFF"/>
              </a:solidFill>
              <a:ea typeface="ＭＳ Ｐゴシック" pitchFamily="-112" charset="-128"/>
            </a:endParaRPr>
          </a:p>
        </p:txBody>
      </p:sp>
      <p:sp>
        <p:nvSpPr>
          <p:cNvPr id="4" name="TextBox 3"/>
          <p:cNvSpPr txBox="1"/>
          <p:nvPr/>
        </p:nvSpPr>
        <p:spPr>
          <a:xfrm>
            <a:off x="990600" y="685800"/>
            <a:ext cx="7315200" cy="1446550"/>
          </a:xfrm>
          <a:prstGeom prst="rect">
            <a:avLst/>
          </a:prstGeom>
          <a:noFill/>
        </p:spPr>
        <p:txBody>
          <a:bodyPr wrap="square" rtlCol="0">
            <a:spAutoFit/>
          </a:bodyPr>
          <a:lstStyle/>
          <a:p>
            <a:pPr algn="ctr"/>
            <a:r>
              <a:rPr lang="en-US" sz="3600" b="1" dirty="0">
                <a:latin typeface="Constantia" panose="02030602050306030303" pitchFamily="18" charset="0"/>
              </a:rPr>
              <a:t>FRE 902 (13) </a:t>
            </a:r>
          </a:p>
          <a:p>
            <a:pPr algn="ctr"/>
            <a:r>
              <a:rPr lang="en-US" sz="3600" b="1" dirty="0">
                <a:latin typeface="Constantia" panose="02030602050306030303" pitchFamily="18" charset="0"/>
              </a:rPr>
              <a:t>Self-Authentication</a:t>
            </a:r>
          </a:p>
          <a:p>
            <a:pPr algn="ctr"/>
            <a:r>
              <a:rPr lang="en-US" sz="1600" b="1" dirty="0">
                <a:solidFill>
                  <a:srgbClr val="002060"/>
                </a:solidFill>
                <a:latin typeface="Constantia" panose="02030602050306030303" pitchFamily="18" charset="0"/>
              </a:rPr>
              <a:t>(effective 12/1/2017)</a:t>
            </a:r>
            <a:endParaRPr lang="en-US" sz="3200" b="1" dirty="0">
              <a:solidFill>
                <a:srgbClr val="002060"/>
              </a:solidFill>
              <a:latin typeface="Constantia" panose="02030602050306030303" pitchFamily="18" charset="0"/>
            </a:endParaRPr>
          </a:p>
        </p:txBody>
      </p:sp>
      <p:sp>
        <p:nvSpPr>
          <p:cNvPr id="6" name="Explosion 2 5"/>
          <p:cNvSpPr/>
          <p:nvPr/>
        </p:nvSpPr>
        <p:spPr>
          <a:xfrm>
            <a:off x="457200" y="486143"/>
            <a:ext cx="2138383" cy="1523096"/>
          </a:xfrm>
          <a:prstGeom prst="irregularSeal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19661796">
            <a:off x="820369" y="923533"/>
            <a:ext cx="1130375" cy="830997"/>
          </a:xfrm>
          <a:prstGeom prst="rect">
            <a:avLst/>
          </a:prstGeom>
          <a:noFill/>
        </p:spPr>
        <p:txBody>
          <a:bodyPr wrap="square" rtlCol="0">
            <a:spAutoFit/>
          </a:bodyPr>
          <a:lstStyle/>
          <a:p>
            <a:pPr algn="ctr"/>
            <a:r>
              <a:rPr lang="en-US" sz="2400" b="1" i="1" dirty="0">
                <a:solidFill>
                  <a:srgbClr val="FFC000"/>
                </a:solidFill>
                <a:latin typeface="Garamond" panose="02020404030301010803" pitchFamily="18" charset="0"/>
              </a:rPr>
              <a:t>New Rule</a:t>
            </a:r>
          </a:p>
        </p:txBody>
      </p:sp>
    </p:spTree>
    <p:extLst>
      <p:ext uri="{BB962C8B-B14F-4D97-AF65-F5344CB8AC3E}">
        <p14:creationId xmlns:p14="http://schemas.microsoft.com/office/powerpoint/2010/main" val="74185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13</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13</a:t>
            </a:fld>
            <a:endParaRPr lang="en-US" sz="1200">
              <a:solidFill>
                <a:srgbClr val="FFFFFF"/>
              </a:solidFill>
              <a:ea typeface="ＭＳ Ｐゴシック" pitchFamily="-112" charset="-128"/>
            </a:endParaRPr>
          </a:p>
        </p:txBody>
      </p:sp>
      <p:sp>
        <p:nvSpPr>
          <p:cNvPr id="4" name="TextBox 3"/>
          <p:cNvSpPr txBox="1"/>
          <p:nvPr/>
        </p:nvSpPr>
        <p:spPr>
          <a:xfrm>
            <a:off x="457200" y="301079"/>
            <a:ext cx="8534400" cy="769441"/>
          </a:xfrm>
          <a:prstGeom prst="rect">
            <a:avLst/>
          </a:prstGeom>
          <a:noFill/>
        </p:spPr>
        <p:txBody>
          <a:bodyPr wrap="square" rtlCol="0">
            <a:spAutoFit/>
          </a:bodyPr>
          <a:lstStyle/>
          <a:p>
            <a:pPr algn="ctr"/>
            <a:r>
              <a:rPr lang="en-US" sz="4400" b="1" dirty="0">
                <a:latin typeface="Constantia" panose="02030602050306030303" pitchFamily="18" charset="0"/>
              </a:rPr>
              <a:t>ESI Authentication</a:t>
            </a:r>
            <a:endParaRPr lang="en-US" sz="4400" b="1" i="1" dirty="0">
              <a:solidFill>
                <a:srgbClr val="FF0000"/>
              </a:solidFill>
              <a:latin typeface="Constantia" panose="02030602050306030303" pitchFamily="18" charset="0"/>
            </a:endParaRPr>
          </a:p>
        </p:txBody>
      </p:sp>
      <p:sp>
        <p:nvSpPr>
          <p:cNvPr id="8" name="TextBox 7"/>
          <p:cNvSpPr txBox="1"/>
          <p:nvPr/>
        </p:nvSpPr>
        <p:spPr>
          <a:xfrm>
            <a:off x="457200" y="2743200"/>
            <a:ext cx="5991225" cy="3785652"/>
          </a:xfrm>
          <a:prstGeom prst="rect">
            <a:avLst/>
          </a:prstGeom>
          <a:noFill/>
          <a:ln>
            <a:solidFill>
              <a:schemeClr val="tx1"/>
            </a:solidFill>
          </a:ln>
        </p:spPr>
        <p:txBody>
          <a:bodyPr wrap="square" rtlCol="0">
            <a:spAutoFit/>
          </a:bodyPr>
          <a:lstStyle/>
          <a:p>
            <a:r>
              <a:rPr lang="en-US" sz="2400" b="1" dirty="0">
                <a:latin typeface="Cambria" panose="02040503050406030204" pitchFamily="18" charset="0"/>
              </a:rPr>
              <a:t>Proving that a server was used to connect to a particular webpage. </a:t>
            </a:r>
          </a:p>
          <a:p>
            <a:r>
              <a:rPr lang="en-US" sz="2400" dirty="0">
                <a:latin typeface="Cambria" panose="02040503050406030204" pitchFamily="18" charset="0"/>
              </a:rPr>
              <a:t>Commonly and routinely, servers have an </a:t>
            </a:r>
            <a:r>
              <a:rPr lang="en-US" sz="2400" b="1" dirty="0">
                <a:latin typeface="Cambria" panose="02040503050406030204" pitchFamily="18" charset="0"/>
              </a:rPr>
              <a:t>Internet Information Services (IIS) log</a:t>
            </a:r>
            <a:r>
              <a:rPr lang="en-US" sz="2400" dirty="0">
                <a:latin typeface="Cambria" panose="02040503050406030204" pitchFamily="18" charset="0"/>
              </a:rPr>
              <a:t> that automatically records information about every internet connection routed to the web server to view a web page, including the IP address, webpage, user agent string and what was viewed or requested on the website. </a:t>
            </a:r>
            <a:endParaRPr lang="en-US" sz="2000" dirty="0">
              <a:latin typeface="Cambria" panose="02040503050406030204" pitchFamily="18" charset="0"/>
            </a:endParaRPr>
          </a:p>
        </p:txBody>
      </p:sp>
      <p:sp>
        <p:nvSpPr>
          <p:cNvPr id="11" name="TextBox 10"/>
          <p:cNvSpPr txBox="1"/>
          <p:nvPr/>
        </p:nvSpPr>
        <p:spPr>
          <a:xfrm>
            <a:off x="533400" y="1177230"/>
            <a:ext cx="8382000" cy="1384995"/>
          </a:xfrm>
          <a:prstGeom prst="rect">
            <a:avLst/>
          </a:prstGeom>
          <a:noFill/>
        </p:spPr>
        <p:txBody>
          <a:bodyPr wrap="square" rtlCol="0">
            <a:spAutoFit/>
          </a:bodyPr>
          <a:lstStyle/>
          <a:p>
            <a:r>
              <a:rPr lang="en-US" sz="2800" b="1" dirty="0">
                <a:solidFill>
                  <a:srgbClr val="002060"/>
                </a:solidFill>
                <a:latin typeface="Cambria" panose="02040503050406030204" pitchFamily="18" charset="0"/>
              </a:rPr>
              <a:t>FRE 902 (13):  </a:t>
            </a:r>
            <a:r>
              <a:rPr lang="en-US" sz="2800" dirty="0">
                <a:solidFill>
                  <a:srgbClr val="002060"/>
                </a:solidFill>
                <a:latin typeface="Cambria" panose="02040503050406030204" pitchFamily="18" charset="0"/>
              </a:rPr>
              <a:t>“</a:t>
            </a:r>
            <a:r>
              <a:rPr lang="en-US" sz="2800" b="1" dirty="0">
                <a:solidFill>
                  <a:srgbClr val="002060"/>
                </a:solidFill>
                <a:latin typeface="Cambria" panose="02040503050406030204" pitchFamily="18" charset="0"/>
              </a:rPr>
              <a:t>A record generated by an electronic process or system that produces an accurate result…”</a:t>
            </a:r>
          </a:p>
        </p:txBody>
      </p:sp>
    </p:spTree>
    <p:extLst>
      <p:ext uri="{BB962C8B-B14F-4D97-AF65-F5344CB8AC3E}">
        <p14:creationId xmlns:p14="http://schemas.microsoft.com/office/powerpoint/2010/main" val="397042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14</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14</a:t>
            </a:fld>
            <a:endParaRPr lang="en-US" sz="1200">
              <a:solidFill>
                <a:srgbClr val="FFFFFF"/>
              </a:solidFill>
              <a:ea typeface="ＭＳ Ｐゴシック" pitchFamily="-112" charset="-128"/>
            </a:endParaRPr>
          </a:p>
        </p:txBody>
      </p:sp>
      <p:sp>
        <p:nvSpPr>
          <p:cNvPr id="4" name="TextBox 3"/>
          <p:cNvSpPr txBox="1"/>
          <p:nvPr/>
        </p:nvSpPr>
        <p:spPr>
          <a:xfrm>
            <a:off x="457200" y="301079"/>
            <a:ext cx="8534400" cy="769441"/>
          </a:xfrm>
          <a:prstGeom prst="rect">
            <a:avLst/>
          </a:prstGeom>
          <a:noFill/>
        </p:spPr>
        <p:txBody>
          <a:bodyPr wrap="square" rtlCol="0">
            <a:spAutoFit/>
          </a:bodyPr>
          <a:lstStyle/>
          <a:p>
            <a:pPr algn="ctr"/>
            <a:r>
              <a:rPr lang="en-US" sz="4400" b="1" dirty="0">
                <a:latin typeface="Constantia" panose="02030602050306030303" pitchFamily="18" charset="0"/>
              </a:rPr>
              <a:t>ESI Authentication Examples</a:t>
            </a:r>
            <a:endParaRPr lang="en-US" sz="4400" b="1" i="1" dirty="0">
              <a:solidFill>
                <a:srgbClr val="FF0000"/>
              </a:solidFill>
              <a:latin typeface="Constantia" panose="02030602050306030303" pitchFamily="18" charset="0"/>
            </a:endParaRPr>
          </a:p>
        </p:txBody>
      </p:sp>
      <p:sp>
        <p:nvSpPr>
          <p:cNvPr id="3" name="TextBox 2"/>
          <p:cNvSpPr txBox="1"/>
          <p:nvPr/>
        </p:nvSpPr>
        <p:spPr>
          <a:xfrm>
            <a:off x="838200" y="2747397"/>
            <a:ext cx="7239000" cy="3416320"/>
          </a:xfrm>
          <a:prstGeom prst="rect">
            <a:avLst/>
          </a:prstGeom>
          <a:noFill/>
          <a:ln w="12700">
            <a:solidFill>
              <a:schemeClr val="tx1"/>
            </a:solidFill>
          </a:ln>
        </p:spPr>
        <p:txBody>
          <a:bodyPr wrap="square" rtlCol="0">
            <a:spAutoFit/>
          </a:bodyPr>
          <a:lstStyle/>
          <a:p>
            <a:pPr algn="ctr"/>
            <a:r>
              <a:rPr lang="en-US" sz="2400" b="1" dirty="0">
                <a:latin typeface="Cambria" panose="02040503050406030204" pitchFamily="18" charset="0"/>
              </a:rPr>
              <a:t>Proving that a USB drive was used on a particular computer</a:t>
            </a:r>
          </a:p>
          <a:p>
            <a:r>
              <a:rPr lang="en-US" sz="2400" b="1" i="1" dirty="0">
                <a:solidFill>
                  <a:srgbClr val="002060"/>
                </a:solidFill>
                <a:latin typeface="Cambria" panose="02040503050406030204" pitchFamily="18" charset="0"/>
              </a:rPr>
              <a:t>Windows  operating  system</a:t>
            </a:r>
            <a:r>
              <a:rPr lang="en-US" sz="2400" dirty="0">
                <a:latin typeface="Cambria" panose="02040503050406030204" pitchFamily="18" charset="0"/>
              </a:rPr>
              <a:t>,  which  automatically  records  information about every USB device connected to her computer in a database known as the </a:t>
            </a:r>
            <a:r>
              <a:rPr lang="en-US" sz="2400" b="1" i="1" dirty="0">
                <a:solidFill>
                  <a:srgbClr val="002060"/>
                </a:solidFill>
                <a:latin typeface="Cambria" panose="02040503050406030204" pitchFamily="18" charset="0"/>
              </a:rPr>
              <a:t>“Windows registry.” </a:t>
            </a:r>
            <a:r>
              <a:rPr lang="en-US" sz="2400" dirty="0">
                <a:latin typeface="Cambria" panose="02040503050406030204" pitchFamily="18" charset="0"/>
              </a:rPr>
              <a:t>The Windows registry database is maintained on the computer  by  the  Windows  operating  system  in  order  to  facilitate  the computer’s  operations.  </a:t>
            </a:r>
          </a:p>
        </p:txBody>
      </p:sp>
      <p:sp>
        <p:nvSpPr>
          <p:cNvPr id="9" name="TextBox 8"/>
          <p:cNvSpPr txBox="1"/>
          <p:nvPr/>
        </p:nvSpPr>
        <p:spPr>
          <a:xfrm>
            <a:off x="533400" y="1177230"/>
            <a:ext cx="8382000" cy="1384995"/>
          </a:xfrm>
          <a:prstGeom prst="rect">
            <a:avLst/>
          </a:prstGeom>
          <a:noFill/>
        </p:spPr>
        <p:txBody>
          <a:bodyPr wrap="square" rtlCol="0">
            <a:spAutoFit/>
          </a:bodyPr>
          <a:lstStyle/>
          <a:p>
            <a:r>
              <a:rPr lang="en-US" sz="2800" b="1" dirty="0">
                <a:solidFill>
                  <a:srgbClr val="002060"/>
                </a:solidFill>
                <a:latin typeface="Cambria" panose="02040503050406030204" pitchFamily="18" charset="0"/>
              </a:rPr>
              <a:t>FRE 902 (13):  </a:t>
            </a:r>
            <a:r>
              <a:rPr lang="en-US" sz="2800" dirty="0">
                <a:solidFill>
                  <a:srgbClr val="002060"/>
                </a:solidFill>
                <a:latin typeface="Cambria" panose="02040503050406030204" pitchFamily="18" charset="0"/>
              </a:rPr>
              <a:t>“</a:t>
            </a:r>
            <a:r>
              <a:rPr lang="en-US" sz="2800" b="1" dirty="0">
                <a:solidFill>
                  <a:srgbClr val="002060"/>
                </a:solidFill>
                <a:latin typeface="Cambria" panose="02040503050406030204" pitchFamily="18" charset="0"/>
              </a:rPr>
              <a:t>A record generated by an electronic process or system that produces an accurate result…”</a:t>
            </a:r>
          </a:p>
        </p:txBody>
      </p:sp>
    </p:spTree>
    <p:extLst>
      <p:ext uri="{BB962C8B-B14F-4D97-AF65-F5344CB8AC3E}">
        <p14:creationId xmlns:p14="http://schemas.microsoft.com/office/powerpoint/2010/main" val="623630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457200" y="2286000"/>
            <a:ext cx="8382000" cy="4221163"/>
          </a:xfrm>
        </p:spPr>
        <p:txBody>
          <a:bodyPr>
            <a:normAutofit fontScale="85000" lnSpcReduction="10000"/>
          </a:bodyPr>
          <a:lstStyle/>
          <a:p>
            <a:pPr marL="68580" indent="0">
              <a:buNone/>
            </a:pPr>
            <a:endParaRPr lang="en-US" b="1" dirty="0">
              <a:latin typeface="Constantia" panose="02030602050306030303" pitchFamily="18" charset="0"/>
            </a:endParaRPr>
          </a:p>
          <a:p>
            <a:pPr marL="68580" indent="0">
              <a:buNone/>
            </a:pPr>
            <a:r>
              <a:rPr lang="en-US" sz="2800" b="1" dirty="0">
                <a:solidFill>
                  <a:schemeClr val="tx1"/>
                </a:solidFill>
                <a:latin typeface="Constantia" panose="02030602050306030303" pitchFamily="18" charset="0"/>
              </a:rPr>
              <a:t>Rule 902. Evidence That Is Self-Authenticating </a:t>
            </a:r>
            <a:endParaRPr lang="en-US" sz="2800" dirty="0">
              <a:solidFill>
                <a:schemeClr val="tx1"/>
              </a:solidFill>
              <a:latin typeface="Constantia" panose="02030602050306030303" pitchFamily="18" charset="0"/>
            </a:endParaRPr>
          </a:p>
          <a:p>
            <a:pPr marL="68580" indent="0">
              <a:buNone/>
            </a:pPr>
            <a:r>
              <a:rPr lang="en-US" sz="2800" dirty="0">
                <a:solidFill>
                  <a:schemeClr val="tx1"/>
                </a:solidFill>
                <a:latin typeface="Constantia" panose="02030602050306030303" pitchFamily="18" charset="0"/>
              </a:rPr>
              <a:t>The following items of evidence are self-authenticating; they require no extrinsic evidence of authenticity in order to be admitted: </a:t>
            </a:r>
          </a:p>
          <a:p>
            <a:pPr marL="68580" indent="0">
              <a:buNone/>
            </a:pPr>
            <a:r>
              <a:rPr lang="en-US" sz="2800" b="1" dirty="0">
                <a:solidFill>
                  <a:schemeClr val="tx1"/>
                </a:solidFill>
                <a:latin typeface="Constantia" panose="02030602050306030303" pitchFamily="18" charset="0"/>
              </a:rPr>
              <a:t>(14)</a:t>
            </a:r>
            <a:r>
              <a:rPr lang="en-US" sz="2800" b="1" i="1" dirty="0">
                <a:solidFill>
                  <a:schemeClr val="tx1"/>
                </a:solidFill>
                <a:latin typeface="Constantia" panose="02030602050306030303" pitchFamily="18" charset="0"/>
              </a:rPr>
              <a:t> Certified Data Copied from an Electronic Device, Storage Medium, or File. </a:t>
            </a:r>
            <a:r>
              <a:rPr lang="en-US" sz="2800" dirty="0">
                <a:solidFill>
                  <a:schemeClr val="tx1"/>
                </a:solidFill>
                <a:latin typeface="Constantia" panose="02030602050306030303" pitchFamily="18" charset="0"/>
              </a:rPr>
              <a:t>Data copied from an electronic device, storage medium, or file, if authenticated by a process of digital identification, as shown by a certification of a qualified person that complies with the certification requirements of Rule 902(11) or (12). The proponent also must meet the notice requirements of Rule 902(11).</a:t>
            </a: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15</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15</a:t>
            </a:fld>
            <a:endParaRPr lang="en-US" sz="1200">
              <a:solidFill>
                <a:srgbClr val="FFFFFF"/>
              </a:solidFill>
              <a:ea typeface="ＭＳ Ｐゴシック" pitchFamily="-112" charset="-128"/>
            </a:endParaRPr>
          </a:p>
        </p:txBody>
      </p:sp>
      <p:sp>
        <p:nvSpPr>
          <p:cNvPr id="4" name="TextBox 3"/>
          <p:cNvSpPr txBox="1"/>
          <p:nvPr/>
        </p:nvSpPr>
        <p:spPr>
          <a:xfrm>
            <a:off x="990600" y="685800"/>
            <a:ext cx="7315200" cy="1600438"/>
          </a:xfrm>
          <a:prstGeom prst="rect">
            <a:avLst/>
          </a:prstGeom>
          <a:noFill/>
        </p:spPr>
        <p:txBody>
          <a:bodyPr wrap="square" rtlCol="0">
            <a:spAutoFit/>
          </a:bodyPr>
          <a:lstStyle/>
          <a:p>
            <a:pPr algn="ctr"/>
            <a:r>
              <a:rPr lang="en-US" sz="4000" b="1" dirty="0">
                <a:solidFill>
                  <a:srgbClr val="002060"/>
                </a:solidFill>
                <a:latin typeface="Constantia" panose="02030602050306030303" pitchFamily="18" charset="0"/>
              </a:rPr>
              <a:t>FRE 902 (14) </a:t>
            </a:r>
          </a:p>
          <a:p>
            <a:pPr algn="ctr"/>
            <a:r>
              <a:rPr lang="en-US" sz="4000" b="1" dirty="0">
                <a:solidFill>
                  <a:srgbClr val="002060"/>
                </a:solidFill>
                <a:latin typeface="Constantia" panose="02030602050306030303" pitchFamily="18" charset="0"/>
              </a:rPr>
              <a:t>Self Authentication</a:t>
            </a:r>
            <a:r>
              <a:rPr lang="en-US" sz="4000" b="1" dirty="0">
                <a:latin typeface="Constantia" panose="02030602050306030303" pitchFamily="18" charset="0"/>
              </a:rPr>
              <a:t> </a:t>
            </a:r>
          </a:p>
          <a:p>
            <a:pPr algn="ctr"/>
            <a:r>
              <a:rPr lang="en-US" b="1" dirty="0">
                <a:solidFill>
                  <a:srgbClr val="002060"/>
                </a:solidFill>
                <a:latin typeface="Constantia" panose="02030602050306030303" pitchFamily="18" charset="0"/>
              </a:rPr>
              <a:t>(effective December 1, 2017)</a:t>
            </a:r>
          </a:p>
        </p:txBody>
      </p:sp>
      <p:sp>
        <p:nvSpPr>
          <p:cNvPr id="6" name="Explosion 2 5"/>
          <p:cNvSpPr/>
          <p:nvPr/>
        </p:nvSpPr>
        <p:spPr>
          <a:xfrm>
            <a:off x="457200" y="486143"/>
            <a:ext cx="2138383" cy="1523096"/>
          </a:xfrm>
          <a:prstGeom prst="irregularSeal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19661796">
            <a:off x="820369" y="923533"/>
            <a:ext cx="1130375" cy="830997"/>
          </a:xfrm>
          <a:prstGeom prst="rect">
            <a:avLst/>
          </a:prstGeom>
          <a:noFill/>
        </p:spPr>
        <p:txBody>
          <a:bodyPr wrap="square" rtlCol="0">
            <a:spAutoFit/>
          </a:bodyPr>
          <a:lstStyle/>
          <a:p>
            <a:pPr algn="ctr"/>
            <a:r>
              <a:rPr lang="en-US" sz="2400" b="1" i="1" dirty="0">
                <a:solidFill>
                  <a:srgbClr val="FFC000"/>
                </a:solidFill>
                <a:latin typeface="Garamond" panose="02020404030301010803" pitchFamily="18" charset="0"/>
              </a:rPr>
              <a:t>New</a:t>
            </a:r>
            <a:r>
              <a:rPr lang="en-US" sz="2400" b="1" i="1" dirty="0">
                <a:solidFill>
                  <a:schemeClr val="bg1"/>
                </a:solidFill>
                <a:latin typeface="Garamond" panose="02020404030301010803" pitchFamily="18" charset="0"/>
              </a:rPr>
              <a:t> </a:t>
            </a:r>
            <a:r>
              <a:rPr lang="en-US" sz="2400" b="1" i="1" dirty="0">
                <a:solidFill>
                  <a:srgbClr val="FFC000"/>
                </a:solidFill>
                <a:latin typeface="Garamond" panose="02020404030301010803" pitchFamily="18" charset="0"/>
              </a:rPr>
              <a:t>Rule</a:t>
            </a:r>
          </a:p>
        </p:txBody>
      </p:sp>
    </p:spTree>
    <p:extLst>
      <p:ext uri="{BB962C8B-B14F-4D97-AF65-F5344CB8AC3E}">
        <p14:creationId xmlns:p14="http://schemas.microsoft.com/office/powerpoint/2010/main" val="1452400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16</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16</a:t>
            </a:fld>
            <a:endParaRPr lang="en-US" sz="1200">
              <a:solidFill>
                <a:srgbClr val="FFFFFF"/>
              </a:solidFill>
              <a:ea typeface="ＭＳ Ｐゴシック" pitchFamily="-112" charset="-128"/>
            </a:endParaRPr>
          </a:p>
        </p:txBody>
      </p:sp>
      <p:sp>
        <p:nvSpPr>
          <p:cNvPr id="4" name="TextBox 3"/>
          <p:cNvSpPr txBox="1"/>
          <p:nvPr/>
        </p:nvSpPr>
        <p:spPr>
          <a:xfrm>
            <a:off x="990600" y="533400"/>
            <a:ext cx="7315200" cy="584775"/>
          </a:xfrm>
          <a:prstGeom prst="rect">
            <a:avLst/>
          </a:prstGeom>
          <a:noFill/>
        </p:spPr>
        <p:txBody>
          <a:bodyPr wrap="square" rtlCol="0">
            <a:spAutoFit/>
          </a:bodyPr>
          <a:lstStyle/>
          <a:p>
            <a:pPr algn="ctr"/>
            <a:r>
              <a:rPr lang="en-US" sz="3200" b="1" dirty="0">
                <a:solidFill>
                  <a:srgbClr val="002060"/>
                </a:solidFill>
                <a:latin typeface="Constantia" panose="02030602050306030303" pitchFamily="18" charset="0"/>
              </a:rPr>
              <a:t>Authentication of ESI under the FRE</a:t>
            </a:r>
          </a:p>
        </p:txBody>
      </p:sp>
      <p:sp>
        <p:nvSpPr>
          <p:cNvPr id="3" name="TextBox 2"/>
          <p:cNvSpPr txBox="1"/>
          <p:nvPr/>
        </p:nvSpPr>
        <p:spPr>
          <a:xfrm>
            <a:off x="457200" y="1295400"/>
            <a:ext cx="7848600" cy="1815882"/>
          </a:xfrm>
          <a:prstGeom prst="rect">
            <a:avLst/>
          </a:prstGeom>
          <a:noFill/>
          <a:ln w="28575">
            <a:solidFill>
              <a:schemeClr val="tx1"/>
            </a:solidFill>
          </a:ln>
        </p:spPr>
        <p:txBody>
          <a:bodyPr wrap="square" rtlCol="0">
            <a:spAutoFit/>
          </a:bodyPr>
          <a:lstStyle/>
          <a:p>
            <a:pPr fontAlgn="auto">
              <a:spcAft>
                <a:spcPts val="0"/>
              </a:spcAft>
              <a:buFont typeface="Arial" pitchFamily="34" charset="0"/>
              <a:buNone/>
              <a:defRPr/>
            </a:pPr>
            <a:r>
              <a:rPr lang="en-US" sz="2800" dirty="0">
                <a:latin typeface="Constantia" panose="02030602050306030303" pitchFamily="18" charset="0"/>
              </a:rPr>
              <a:t>A teenage girl (Molly Preston) claims she was raped by the man who also killed her mother.  Molly also claims she had no  prior contact with the man.</a:t>
            </a:r>
            <a:endParaRPr lang="en-US" sz="3200" dirty="0">
              <a:latin typeface="Constantia" panose="02030602050306030303" pitchFamily="18" charset="0"/>
            </a:endParaRPr>
          </a:p>
        </p:txBody>
      </p:sp>
    </p:spTree>
    <p:extLst>
      <p:ext uri="{BB962C8B-B14F-4D97-AF65-F5344CB8AC3E}">
        <p14:creationId xmlns:p14="http://schemas.microsoft.com/office/powerpoint/2010/main" val="824492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457200" y="1524000"/>
            <a:ext cx="7772400" cy="2209800"/>
          </a:xfrm>
          <a:ln w="28575">
            <a:solidFill>
              <a:schemeClr val="tx1"/>
            </a:solidFill>
          </a:ln>
        </p:spPr>
        <p:txBody>
          <a:bodyPr>
            <a:normAutofit/>
          </a:bodyPr>
          <a:lstStyle/>
          <a:p>
            <a:pPr marL="0" eaLnBrk="1" hangingPunct="1">
              <a:buFont typeface="Wingdings" pitchFamily="2" charset="2"/>
              <a:buNone/>
            </a:pPr>
            <a:r>
              <a:rPr lang="en-US" sz="2600" dirty="0">
                <a:solidFill>
                  <a:schemeClr val="tx1"/>
                </a:solidFill>
                <a:latin typeface="Constantia" panose="02030602050306030303" pitchFamily="18" charset="0"/>
              </a:rPr>
              <a:t>Molly Preston is accused of going online to solicit someone to kill her mother in exchange for sexual favors.  The government obtains a copy of the girl’s Facebook-like “</a:t>
            </a:r>
            <a:r>
              <a:rPr lang="en-US" sz="2600" dirty="0" err="1">
                <a:solidFill>
                  <a:schemeClr val="tx1"/>
                </a:solidFill>
                <a:latin typeface="Constantia" panose="02030602050306030303" pitchFamily="18" charset="0"/>
              </a:rPr>
              <a:t>BeFriendz</a:t>
            </a:r>
            <a:r>
              <a:rPr lang="en-US" sz="2600" dirty="0">
                <a:solidFill>
                  <a:schemeClr val="tx1"/>
                </a:solidFill>
                <a:latin typeface="Constantia" panose="02030602050306030303" pitchFamily="18" charset="0"/>
              </a:rPr>
              <a:t>” page which has incriminating information.  </a:t>
            </a: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17</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17</a:t>
            </a:fld>
            <a:endParaRPr lang="en-US" sz="1200">
              <a:solidFill>
                <a:srgbClr val="FFFFFF"/>
              </a:solidFill>
              <a:ea typeface="ＭＳ Ｐゴシック" pitchFamily="-112" charset="-128"/>
            </a:endParaRPr>
          </a:p>
        </p:txBody>
      </p:sp>
      <p:sp>
        <p:nvSpPr>
          <p:cNvPr id="4" name="TextBox 3"/>
          <p:cNvSpPr txBox="1"/>
          <p:nvPr/>
        </p:nvSpPr>
        <p:spPr>
          <a:xfrm>
            <a:off x="990600" y="685800"/>
            <a:ext cx="7315200" cy="646331"/>
          </a:xfrm>
          <a:prstGeom prst="rect">
            <a:avLst/>
          </a:prstGeom>
          <a:noFill/>
        </p:spPr>
        <p:txBody>
          <a:bodyPr wrap="square" rtlCol="0">
            <a:spAutoFit/>
          </a:bodyPr>
          <a:lstStyle/>
          <a:p>
            <a:pPr algn="ctr"/>
            <a:r>
              <a:rPr lang="en-US" sz="3600" b="1" dirty="0">
                <a:solidFill>
                  <a:srgbClr val="002060"/>
                </a:solidFill>
                <a:latin typeface="Constantia" panose="02030602050306030303" pitchFamily="18" charset="0"/>
              </a:rPr>
              <a:t>Authentication of ESI under FRE</a:t>
            </a:r>
          </a:p>
        </p:txBody>
      </p:sp>
    </p:spTree>
    <p:extLst>
      <p:ext uri="{BB962C8B-B14F-4D97-AF65-F5344CB8AC3E}">
        <p14:creationId xmlns:p14="http://schemas.microsoft.com/office/powerpoint/2010/main" val="138320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18</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18</a:t>
            </a:fld>
            <a:endParaRPr lang="en-US" sz="1200">
              <a:solidFill>
                <a:srgbClr val="FFFFFF"/>
              </a:solidFill>
              <a:ea typeface="ＭＳ Ｐゴシック" pitchFamily="-112" charset="-128"/>
            </a:endParaRPr>
          </a:p>
        </p:txBody>
      </p:sp>
      <p:sp>
        <p:nvSpPr>
          <p:cNvPr id="4" name="TextBox 3"/>
          <p:cNvSpPr txBox="1"/>
          <p:nvPr/>
        </p:nvSpPr>
        <p:spPr>
          <a:xfrm>
            <a:off x="457200" y="533400"/>
            <a:ext cx="8001000" cy="1077218"/>
          </a:xfrm>
          <a:prstGeom prst="rect">
            <a:avLst/>
          </a:prstGeom>
          <a:noFill/>
        </p:spPr>
        <p:txBody>
          <a:bodyPr wrap="square" rtlCol="0">
            <a:spAutoFit/>
          </a:bodyPr>
          <a:lstStyle/>
          <a:p>
            <a:pPr algn="ctr"/>
            <a:r>
              <a:rPr lang="en-US" sz="3200" b="1" dirty="0">
                <a:latin typeface="Constantia" panose="02030602050306030303" pitchFamily="18" charset="0"/>
              </a:rPr>
              <a:t>Requirements for Self-Authentication under FRE 902(13) &amp; (14)</a:t>
            </a:r>
          </a:p>
        </p:txBody>
      </p:sp>
      <p:sp>
        <p:nvSpPr>
          <p:cNvPr id="6" name="TextBox 5"/>
          <p:cNvSpPr txBox="1"/>
          <p:nvPr/>
        </p:nvSpPr>
        <p:spPr>
          <a:xfrm>
            <a:off x="457200" y="2400578"/>
            <a:ext cx="3581400" cy="3262432"/>
          </a:xfrm>
          <a:prstGeom prst="rect">
            <a:avLst/>
          </a:prstGeom>
          <a:noFill/>
          <a:ln w="28575">
            <a:solidFill>
              <a:schemeClr val="tx1"/>
            </a:solidFill>
          </a:ln>
        </p:spPr>
        <p:txBody>
          <a:bodyPr wrap="square" rtlCol="0">
            <a:spAutoFit/>
          </a:bodyPr>
          <a:lstStyle/>
          <a:p>
            <a:pPr algn="ctr"/>
            <a:r>
              <a:rPr lang="en-US" sz="2000" b="1" dirty="0">
                <a:latin typeface="Cambria" panose="02040503050406030204" pitchFamily="18" charset="0"/>
              </a:rPr>
              <a:t>Before FRE 902(13) &amp; (14)</a:t>
            </a:r>
          </a:p>
          <a:p>
            <a:endParaRPr lang="en-US" dirty="0"/>
          </a:p>
          <a:p>
            <a:r>
              <a:rPr lang="en-US" sz="2400" dirty="0">
                <a:latin typeface="Constantia" panose="02030602050306030303" pitchFamily="18" charset="0"/>
              </a:rPr>
              <a:t>Forensic tech would need to testify at trial and explain the technical process used to generate the information or produce the electronic files</a:t>
            </a:r>
          </a:p>
        </p:txBody>
      </p:sp>
      <p:sp>
        <p:nvSpPr>
          <p:cNvPr id="8" name="TextBox 7"/>
          <p:cNvSpPr txBox="1"/>
          <p:nvPr/>
        </p:nvSpPr>
        <p:spPr>
          <a:xfrm>
            <a:off x="4295775" y="2405321"/>
            <a:ext cx="4391025" cy="3631763"/>
          </a:xfrm>
          <a:prstGeom prst="rect">
            <a:avLst/>
          </a:prstGeom>
          <a:noFill/>
          <a:ln w="28575">
            <a:solidFill>
              <a:schemeClr val="tx1"/>
            </a:solidFill>
          </a:ln>
        </p:spPr>
        <p:txBody>
          <a:bodyPr wrap="square" rtlCol="0">
            <a:spAutoFit/>
          </a:bodyPr>
          <a:lstStyle/>
          <a:p>
            <a:pPr algn="ctr"/>
            <a:r>
              <a:rPr lang="en-US" sz="2000" b="1" dirty="0">
                <a:latin typeface="Cambria" panose="02040503050406030204" pitchFamily="18" charset="0"/>
              </a:rPr>
              <a:t>Under FRE 902(13) &amp; (14)</a:t>
            </a:r>
          </a:p>
          <a:p>
            <a:endParaRPr lang="en-US" dirty="0"/>
          </a:p>
          <a:p>
            <a:r>
              <a:rPr lang="en-US" sz="2400" dirty="0">
                <a:latin typeface="Constantia" panose="02030602050306030303" pitchFamily="18" charset="0"/>
              </a:rPr>
              <a:t>The ESI would be self-authenticating if the proponent obtains </a:t>
            </a:r>
          </a:p>
          <a:p>
            <a:pPr marL="457200" indent="-457200">
              <a:buAutoNum type="arabicPeriod"/>
            </a:pPr>
            <a:r>
              <a:rPr lang="en-US" sz="2400" dirty="0">
                <a:latin typeface="Constantia" panose="02030602050306030303" pitchFamily="18" charset="0"/>
              </a:rPr>
              <a:t>a written certification from a qualified tech, and </a:t>
            </a:r>
          </a:p>
          <a:p>
            <a:pPr marL="457200" indent="-457200">
              <a:buAutoNum type="arabicPeriod"/>
            </a:pPr>
            <a:r>
              <a:rPr lang="en-US" sz="2400" dirty="0">
                <a:latin typeface="Constantia" panose="02030602050306030303" pitchFamily="18" charset="0"/>
              </a:rPr>
              <a:t>provides advance notice to opposing counsel. </a:t>
            </a:r>
          </a:p>
          <a:p>
            <a:endParaRPr lang="en-US" sz="2400" dirty="0">
              <a:latin typeface="Constantia" panose="02030602050306030303" pitchFamily="18" charset="0"/>
            </a:endParaRPr>
          </a:p>
        </p:txBody>
      </p:sp>
    </p:spTree>
    <p:extLst>
      <p:ext uri="{BB962C8B-B14F-4D97-AF65-F5344CB8AC3E}">
        <p14:creationId xmlns:p14="http://schemas.microsoft.com/office/powerpoint/2010/main" val="1933369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19</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19</a:t>
            </a:fld>
            <a:endParaRPr lang="en-US" sz="1200">
              <a:solidFill>
                <a:srgbClr val="FFFFFF"/>
              </a:solidFill>
              <a:ea typeface="ＭＳ Ｐゴシック" pitchFamily="-112" charset="-12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7761" t="5278" r="5785" b="58194"/>
          <a:stretch/>
        </p:blipFill>
        <p:spPr>
          <a:xfrm>
            <a:off x="185719" y="304801"/>
            <a:ext cx="8826393" cy="6202362"/>
          </a:xfrm>
          <a:prstGeom prst="rect">
            <a:avLst/>
          </a:prstGeom>
          <a:ln>
            <a:solidFill>
              <a:schemeClr val="tx1"/>
            </a:solidFill>
          </a:ln>
        </p:spPr>
      </p:pic>
    </p:spTree>
    <p:extLst>
      <p:ext uri="{BB962C8B-B14F-4D97-AF65-F5344CB8AC3E}">
        <p14:creationId xmlns:p14="http://schemas.microsoft.com/office/powerpoint/2010/main" val="50634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342900" y="1457864"/>
            <a:ext cx="8610600" cy="4678363"/>
          </a:xfrm>
          <a:ln>
            <a:solidFill>
              <a:schemeClr val="tx1"/>
            </a:solidFill>
          </a:ln>
        </p:spPr>
        <p:txBody>
          <a:bodyPr>
            <a:normAutofit fontScale="77500" lnSpcReduction="20000"/>
          </a:bodyPr>
          <a:lstStyle/>
          <a:p>
            <a:pPr marL="68580" indent="0">
              <a:buNone/>
            </a:pPr>
            <a:r>
              <a:rPr lang="en-US" sz="2800" dirty="0">
                <a:solidFill>
                  <a:schemeClr val="tx1"/>
                </a:solidFill>
                <a:latin typeface="Constantia" panose="02030602050306030303" pitchFamily="18" charset="0"/>
              </a:rPr>
              <a:t> </a:t>
            </a:r>
          </a:p>
          <a:p>
            <a:pPr marL="68580" indent="0">
              <a:buNone/>
            </a:pPr>
            <a:r>
              <a:rPr lang="en-US" sz="2800" dirty="0">
                <a:solidFill>
                  <a:schemeClr val="tx1"/>
                </a:solidFill>
                <a:latin typeface="Constantia" panose="02030602050306030303" pitchFamily="18" charset="0"/>
              </a:rPr>
              <a:t> </a:t>
            </a:r>
            <a:r>
              <a:rPr lang="en-US" sz="4100" b="1" dirty="0">
                <a:solidFill>
                  <a:srgbClr val="002060"/>
                </a:solidFill>
                <a:latin typeface="Constantia" panose="02030602050306030303" pitchFamily="18" charset="0"/>
              </a:rPr>
              <a:t>I.  Electronically-Stored Information (ESI)</a:t>
            </a:r>
          </a:p>
          <a:p>
            <a:pPr marL="68580" indent="0">
              <a:buNone/>
            </a:pPr>
            <a:r>
              <a:rPr lang="en-US" sz="2800" dirty="0">
                <a:solidFill>
                  <a:schemeClr val="tx1"/>
                </a:solidFill>
                <a:latin typeface="Constantia" panose="02030602050306030303" pitchFamily="18" charset="0"/>
              </a:rPr>
              <a:t>	Virgin Islands Rules of Evidence </a:t>
            </a:r>
            <a:r>
              <a:rPr lang="en-US" sz="2800" dirty="0">
                <a:solidFill>
                  <a:srgbClr val="002060"/>
                </a:solidFill>
                <a:latin typeface="Constantia" panose="02030602050306030303" pitchFamily="18" charset="0"/>
              </a:rPr>
              <a:t>(3/31/2017)</a:t>
            </a:r>
          </a:p>
          <a:p>
            <a:pPr marL="68580" indent="0">
              <a:buNone/>
            </a:pPr>
            <a:r>
              <a:rPr lang="en-US" sz="2800" dirty="0">
                <a:solidFill>
                  <a:schemeClr val="tx1"/>
                </a:solidFill>
                <a:latin typeface="Constantia" panose="02030602050306030303" pitchFamily="18" charset="0"/>
              </a:rPr>
              <a:t>	Recent Changes to the Federal Rules of Evidence </a:t>
            </a:r>
            <a:r>
              <a:rPr lang="en-US" sz="2800" dirty="0">
                <a:solidFill>
                  <a:srgbClr val="002060"/>
                </a:solidFill>
                <a:latin typeface="Constantia" panose="02030602050306030303" pitchFamily="18" charset="0"/>
              </a:rPr>
              <a:t>(12/1/2017)</a:t>
            </a:r>
            <a:r>
              <a:rPr lang="en-US" sz="2800" dirty="0">
                <a:solidFill>
                  <a:schemeClr val="tx1"/>
                </a:solidFill>
                <a:latin typeface="Constantia" panose="02030602050306030303" pitchFamily="18" charset="0"/>
              </a:rPr>
              <a:t>	</a:t>
            </a:r>
          </a:p>
          <a:p>
            <a:pPr>
              <a:buNone/>
            </a:pPr>
            <a:endParaRPr lang="en-US" sz="2800" dirty="0">
              <a:solidFill>
                <a:schemeClr val="tx1"/>
              </a:solidFill>
              <a:latin typeface="Constantia" panose="02030602050306030303" pitchFamily="18" charset="0"/>
            </a:endParaRPr>
          </a:p>
          <a:p>
            <a:pPr>
              <a:buNone/>
            </a:pPr>
            <a:r>
              <a:rPr lang="en-US" sz="2800" dirty="0">
                <a:solidFill>
                  <a:schemeClr val="tx1"/>
                </a:solidFill>
                <a:latin typeface="Constantia" panose="02030602050306030303" pitchFamily="18" charset="0"/>
              </a:rPr>
              <a:t>		Ancient Documents </a:t>
            </a:r>
            <a:r>
              <a:rPr lang="en-US" sz="2800" dirty="0">
                <a:solidFill>
                  <a:srgbClr val="002060"/>
                </a:solidFill>
                <a:latin typeface="Constantia" panose="02030602050306030303" pitchFamily="18" charset="0"/>
              </a:rPr>
              <a:t>[Rule 803(16)]</a:t>
            </a:r>
          </a:p>
          <a:p>
            <a:pPr>
              <a:buNone/>
            </a:pPr>
            <a:r>
              <a:rPr lang="en-US" sz="2800" dirty="0">
                <a:solidFill>
                  <a:schemeClr val="tx1"/>
                </a:solidFill>
                <a:latin typeface="Constantia" panose="02030602050306030303" pitchFamily="18" charset="0"/>
              </a:rPr>
              <a:t>		Self Authentication of ESI </a:t>
            </a:r>
            <a:r>
              <a:rPr lang="en-US" sz="2800" dirty="0">
                <a:solidFill>
                  <a:srgbClr val="002060"/>
                </a:solidFill>
                <a:latin typeface="Constantia" panose="02030602050306030303" pitchFamily="18" charset="0"/>
              </a:rPr>
              <a:t>[FRE 902(13)]</a:t>
            </a:r>
          </a:p>
          <a:p>
            <a:pPr>
              <a:buNone/>
            </a:pPr>
            <a:r>
              <a:rPr lang="en-US" sz="2800" dirty="0">
                <a:solidFill>
                  <a:schemeClr val="tx1"/>
                </a:solidFill>
                <a:latin typeface="Constantia" panose="02030602050306030303" pitchFamily="18" charset="0"/>
              </a:rPr>
              <a:t>		Self Authentication of ESI </a:t>
            </a:r>
            <a:r>
              <a:rPr lang="en-US" sz="2800" dirty="0">
                <a:solidFill>
                  <a:srgbClr val="002060"/>
                </a:solidFill>
                <a:latin typeface="Constantia" panose="02030602050306030303" pitchFamily="18" charset="0"/>
              </a:rPr>
              <a:t>[</a:t>
            </a:r>
            <a:r>
              <a:rPr lang="en-US" sz="2600" dirty="0">
                <a:solidFill>
                  <a:srgbClr val="002060"/>
                </a:solidFill>
                <a:latin typeface="Constantia" panose="02030602050306030303" pitchFamily="18" charset="0"/>
              </a:rPr>
              <a:t>FRE 902(14)]</a:t>
            </a:r>
            <a:endParaRPr lang="en-US" sz="2600" dirty="0">
              <a:solidFill>
                <a:srgbClr val="002060"/>
              </a:solidFill>
            </a:endParaRPr>
          </a:p>
          <a:p>
            <a:pPr>
              <a:buNone/>
            </a:pPr>
            <a:endParaRPr lang="en-US" dirty="0">
              <a:solidFill>
                <a:srgbClr val="FF0000"/>
              </a:solidFill>
              <a:latin typeface="Constantia" panose="02030602050306030303" pitchFamily="18" charset="0"/>
            </a:endParaRPr>
          </a:p>
          <a:p>
            <a:pPr>
              <a:buNone/>
            </a:pPr>
            <a:r>
              <a:rPr lang="en-US" sz="2900" dirty="0">
                <a:solidFill>
                  <a:schemeClr val="tx1"/>
                </a:solidFill>
                <a:latin typeface="Constantia" panose="02030602050306030303" pitchFamily="18" charset="0"/>
              </a:rPr>
              <a:t>		</a:t>
            </a:r>
            <a:endParaRPr lang="en-US" sz="2800" dirty="0">
              <a:solidFill>
                <a:schemeClr val="tx1"/>
              </a:solidFill>
              <a:latin typeface="Constantia" panose="02030602050306030303" pitchFamily="18" charset="0"/>
            </a:endParaRPr>
          </a:p>
          <a:p>
            <a:pPr>
              <a:buNone/>
            </a:pPr>
            <a:r>
              <a:rPr lang="en-US" sz="2800" dirty="0">
                <a:solidFill>
                  <a:schemeClr val="tx1"/>
                </a:solidFill>
                <a:latin typeface="Constantia" panose="02030602050306030303" pitchFamily="18" charset="0"/>
              </a:rPr>
              <a:t> </a:t>
            </a:r>
            <a:r>
              <a:rPr lang="en-US" sz="3800" b="1" dirty="0">
                <a:solidFill>
                  <a:srgbClr val="002060"/>
                </a:solidFill>
                <a:latin typeface="Constantia" panose="02030602050306030303" pitchFamily="18" charset="0"/>
              </a:rPr>
              <a:t>II.  Expert Testimony &amp; Forensic Evidence</a:t>
            </a:r>
            <a:endParaRPr lang="en-US" sz="2800" b="1" dirty="0">
              <a:solidFill>
                <a:srgbClr val="002060"/>
              </a:solidFill>
              <a:latin typeface="Constantia" panose="02030602050306030303" pitchFamily="18" charset="0"/>
            </a:endParaRPr>
          </a:p>
          <a:p>
            <a:pPr>
              <a:buNone/>
            </a:pPr>
            <a:r>
              <a:rPr lang="en-US" sz="2800" dirty="0">
                <a:solidFill>
                  <a:schemeClr val="tx1"/>
                </a:solidFill>
                <a:latin typeface="Constantia" panose="02030602050306030303" pitchFamily="18" charset="0"/>
              </a:rPr>
              <a:t>	</a:t>
            </a:r>
            <a:endParaRPr lang="en-US" b="1" i="1" dirty="0">
              <a:solidFill>
                <a:schemeClr val="tx1"/>
              </a:solidFill>
              <a:latin typeface="Constantia" panose="02030602050306030303"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a:t>
            </a:fld>
            <a:endParaRPr lang="en-US" sz="1200">
              <a:solidFill>
                <a:srgbClr val="FFFFFF"/>
              </a:solidFill>
              <a:ea typeface="ＭＳ Ｐゴシック" pitchFamily="-112" charset="-128"/>
            </a:endParaRPr>
          </a:p>
        </p:txBody>
      </p:sp>
      <p:sp>
        <p:nvSpPr>
          <p:cNvPr id="4" name="TextBox 3"/>
          <p:cNvSpPr txBox="1"/>
          <p:nvPr/>
        </p:nvSpPr>
        <p:spPr>
          <a:xfrm>
            <a:off x="981075" y="609600"/>
            <a:ext cx="7315200" cy="707886"/>
          </a:xfrm>
          <a:prstGeom prst="rect">
            <a:avLst/>
          </a:prstGeom>
          <a:noFill/>
        </p:spPr>
        <p:txBody>
          <a:bodyPr wrap="square" rtlCol="0">
            <a:spAutoFit/>
          </a:bodyPr>
          <a:lstStyle/>
          <a:p>
            <a:pPr algn="ctr"/>
            <a:r>
              <a:rPr lang="en-US" sz="4000" dirty="0">
                <a:latin typeface="Constantia" panose="02030602050306030303" pitchFamily="18" charset="0"/>
              </a:rPr>
              <a:t>Overview</a:t>
            </a:r>
          </a:p>
        </p:txBody>
      </p:sp>
    </p:spTree>
    <p:extLst>
      <p:ext uri="{BB962C8B-B14F-4D97-AF65-F5344CB8AC3E}">
        <p14:creationId xmlns:p14="http://schemas.microsoft.com/office/powerpoint/2010/main" val="511699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1528" y="914400"/>
            <a:ext cx="7024744" cy="8382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p:txBody>
          <a:bodyPr>
            <a:normAutofit/>
          </a:bodyPr>
          <a:lstStyle/>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20</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20</a:t>
            </a:fld>
            <a:endParaRPr lang="en-US" sz="1200">
              <a:solidFill>
                <a:srgbClr val="FFFFFF"/>
              </a:solidFill>
              <a:ea typeface="ＭＳ Ｐゴシック" pitchFamily="-112" charset="-128"/>
            </a:endParaRPr>
          </a:p>
        </p:txBody>
      </p:sp>
      <p:sp>
        <p:nvSpPr>
          <p:cNvPr id="7" name="Title 1"/>
          <p:cNvSpPr txBox="1">
            <a:spLocks/>
          </p:cNvSpPr>
          <p:nvPr/>
        </p:nvSpPr>
        <p:spPr>
          <a:xfrm>
            <a:off x="609600" y="1027664"/>
            <a:ext cx="8153400" cy="7249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b="1" dirty="0">
                <a:solidFill>
                  <a:schemeClr val="tx1"/>
                </a:solidFill>
                <a:latin typeface="Constantia" panose="02030602050306030303" pitchFamily="18" charset="0"/>
              </a:rPr>
              <a:t>Virgin Islands Evidence Rules</a:t>
            </a:r>
            <a:endParaRPr lang="en-US" sz="2400" b="1" dirty="0">
              <a:solidFill>
                <a:schemeClr val="tx1"/>
              </a:solidFill>
              <a:latin typeface="Constantia" panose="02030602050306030303" pitchFamily="18" charset="0"/>
            </a:endParaRPr>
          </a:p>
        </p:txBody>
      </p:sp>
      <p:sp>
        <p:nvSpPr>
          <p:cNvPr id="8" name="Content Placeholder 2"/>
          <p:cNvSpPr txBox="1">
            <a:spLocks/>
          </p:cNvSpPr>
          <p:nvPr/>
        </p:nvSpPr>
        <p:spPr>
          <a:xfrm>
            <a:off x="609600" y="3095806"/>
            <a:ext cx="3733800" cy="2229212"/>
          </a:xfrm>
          <a:prstGeom prst="rect">
            <a:avLst/>
          </a:prstGeom>
          <a:ln w="19050">
            <a:solidFill>
              <a:schemeClr val="tx1"/>
            </a:solidFill>
          </a:ln>
        </p:spPr>
        <p:txBody>
          <a:bodyPr vert="horz" lIns="91440" tIns="45720" rIns="91440" bIns="45720" rtlCol="0">
            <a:normAutofit fontScale="925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buFont typeface="Arial" pitchFamily="34" charset="0"/>
              <a:buNone/>
              <a:defRPr/>
            </a:pPr>
            <a:r>
              <a:rPr lang="en-US" b="1" dirty="0"/>
              <a:t>	</a:t>
            </a:r>
            <a:r>
              <a:rPr lang="en-US" sz="2600" dirty="0">
                <a:solidFill>
                  <a:schemeClr val="tx1"/>
                </a:solidFill>
                <a:latin typeface="Constantia" panose="02030602050306030303" pitchFamily="18" charset="0"/>
              </a:rPr>
              <a:t>The V.I.R.E. does not have 902(13) &amp; (14).  Thus, a forensics technician would be needed to authenticate the ESI at trial</a:t>
            </a:r>
          </a:p>
          <a:p>
            <a:pPr>
              <a:buFont typeface="Arial" pitchFamily="34" charset="0"/>
              <a:buNone/>
              <a:defRPr/>
            </a:pPr>
            <a:endParaRPr lang="en-US" sz="2600" b="1" dirty="0">
              <a:solidFill>
                <a:schemeClr val="tx1"/>
              </a:solidFill>
              <a:latin typeface="Constantia" panose="02030602050306030303" pitchFamily="18" charset="0"/>
            </a:endParaRPr>
          </a:p>
          <a:p>
            <a:pPr>
              <a:buFont typeface="Arial" pitchFamily="34" charset="0"/>
              <a:buChar char="•"/>
              <a:defRPr/>
            </a:pP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1" y="2057399"/>
            <a:ext cx="3099156" cy="4306027"/>
          </a:xfrm>
          <a:prstGeom prst="rect">
            <a:avLst/>
          </a:prstGeom>
        </p:spPr>
      </p:pic>
    </p:spTree>
    <p:extLst>
      <p:ext uri="{BB962C8B-B14F-4D97-AF65-F5344CB8AC3E}">
        <p14:creationId xmlns:p14="http://schemas.microsoft.com/office/powerpoint/2010/main" val="2604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342900" y="1457864"/>
            <a:ext cx="8610600" cy="5049299"/>
          </a:xfrm>
          <a:ln>
            <a:solidFill>
              <a:schemeClr val="tx1"/>
            </a:solidFill>
          </a:ln>
        </p:spPr>
        <p:txBody>
          <a:bodyPr>
            <a:normAutofit/>
          </a:bodyPr>
          <a:lstStyle/>
          <a:p>
            <a:pPr marL="68580" indent="0">
              <a:buNone/>
            </a:pPr>
            <a:r>
              <a:rPr lang="en-US" sz="2800" dirty="0">
                <a:solidFill>
                  <a:schemeClr val="tx1"/>
                </a:solidFill>
                <a:latin typeface="Constantia" panose="02030602050306030303" pitchFamily="18" charset="0"/>
              </a:rPr>
              <a:t> </a:t>
            </a:r>
          </a:p>
          <a:p>
            <a:pPr marL="68580" indent="0">
              <a:buNone/>
            </a:pPr>
            <a:r>
              <a:rPr lang="en-US" sz="2900" dirty="0">
                <a:solidFill>
                  <a:schemeClr val="tx1"/>
                </a:solidFill>
                <a:latin typeface="Cambria" panose="02040503050406030204" pitchFamily="18" charset="0"/>
              </a:rPr>
              <a:t>	</a:t>
            </a:r>
            <a:endParaRPr lang="en-US" sz="2900" dirty="0">
              <a:solidFill>
                <a:srgbClr val="FF0000"/>
              </a:solidFill>
              <a:latin typeface="Cambria" panose="02040503050406030204" pitchFamily="18" charset="0"/>
            </a:endParaRPr>
          </a:p>
          <a:p>
            <a:pPr>
              <a:buNone/>
            </a:pPr>
            <a:r>
              <a:rPr lang="en-US" sz="2800" dirty="0">
                <a:solidFill>
                  <a:schemeClr val="tx1"/>
                </a:solidFill>
                <a:latin typeface="Constantia" panose="02030602050306030303" pitchFamily="18" charset="0"/>
              </a:rPr>
              <a:t>	</a:t>
            </a:r>
            <a:endParaRPr lang="en-US" b="1" i="1" dirty="0">
              <a:solidFill>
                <a:schemeClr val="tx1"/>
              </a:solidFill>
              <a:latin typeface="Constantia" panose="02030602050306030303"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21</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21</a:t>
            </a:fld>
            <a:endParaRPr lang="en-US" sz="1200">
              <a:solidFill>
                <a:srgbClr val="FFFFFF"/>
              </a:solidFill>
              <a:ea typeface="ＭＳ Ｐゴシック" pitchFamily="-112" charset="-128"/>
            </a:endParaRPr>
          </a:p>
        </p:txBody>
      </p:sp>
      <p:sp>
        <p:nvSpPr>
          <p:cNvPr id="4" name="TextBox 3"/>
          <p:cNvSpPr txBox="1"/>
          <p:nvPr/>
        </p:nvSpPr>
        <p:spPr>
          <a:xfrm>
            <a:off x="1524000" y="609600"/>
            <a:ext cx="7315200" cy="707886"/>
          </a:xfrm>
          <a:prstGeom prst="rect">
            <a:avLst/>
          </a:prstGeom>
          <a:noFill/>
        </p:spPr>
        <p:txBody>
          <a:bodyPr wrap="square" rtlCol="0">
            <a:spAutoFit/>
          </a:bodyPr>
          <a:lstStyle/>
          <a:p>
            <a:pPr algn="ctr"/>
            <a:r>
              <a:rPr lang="en-US" sz="4000" dirty="0">
                <a:solidFill>
                  <a:srgbClr val="002060"/>
                </a:solidFill>
                <a:latin typeface="Constantia" panose="02030602050306030303" pitchFamily="18" charset="0"/>
              </a:rPr>
              <a:t>Virgin Islands Rules of Evidence </a:t>
            </a:r>
          </a:p>
        </p:txBody>
      </p:sp>
      <p:sp>
        <p:nvSpPr>
          <p:cNvPr id="8" name="Explosion 2 7"/>
          <p:cNvSpPr/>
          <p:nvPr/>
        </p:nvSpPr>
        <p:spPr>
          <a:xfrm rot="1326507">
            <a:off x="147303" y="18218"/>
            <a:ext cx="1604890" cy="1501240"/>
          </a:xfrm>
          <a:prstGeom prst="irregularSeal2">
            <a:avLst/>
          </a:prstGeom>
          <a:solidFill>
            <a:srgbClr val="FFC000"/>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0521841">
            <a:off x="420719" y="295275"/>
            <a:ext cx="1028700" cy="707886"/>
          </a:xfrm>
          <a:prstGeom prst="rect">
            <a:avLst/>
          </a:prstGeom>
          <a:noFill/>
        </p:spPr>
        <p:txBody>
          <a:bodyPr wrap="square" rtlCol="0">
            <a:spAutoFit/>
          </a:bodyPr>
          <a:lstStyle/>
          <a:p>
            <a:r>
              <a:rPr lang="en-US" sz="2000" b="1" dirty="0">
                <a:latin typeface="Broadway" panose="04040905080B02020502" pitchFamily="82" charset="0"/>
              </a:rPr>
              <a:t>Pop Quiz!</a:t>
            </a:r>
          </a:p>
        </p:txBody>
      </p:sp>
      <p:sp>
        <p:nvSpPr>
          <p:cNvPr id="6" name="TextBox 5"/>
          <p:cNvSpPr txBox="1"/>
          <p:nvPr/>
        </p:nvSpPr>
        <p:spPr>
          <a:xfrm>
            <a:off x="571500" y="1754248"/>
            <a:ext cx="5295900" cy="4154984"/>
          </a:xfrm>
          <a:prstGeom prst="rect">
            <a:avLst/>
          </a:prstGeom>
          <a:noFill/>
          <a:ln>
            <a:solidFill>
              <a:schemeClr val="tx1"/>
            </a:solidFill>
          </a:ln>
        </p:spPr>
        <p:txBody>
          <a:bodyPr wrap="square" rtlCol="0">
            <a:spAutoFit/>
          </a:bodyPr>
          <a:lstStyle/>
          <a:p>
            <a:r>
              <a:rPr lang="en-US" sz="2400" b="1" dirty="0">
                <a:latin typeface="Cambria" panose="02040503050406030204" pitchFamily="18" charset="0"/>
              </a:rPr>
              <a:t>Julia, a young woman on vacation in the USVI, meets “C-Square”, a famous pop star, and agrees to hang out with him in his hotel room.  Julia later reported that C-Square sexually assaulted her.  The USVI prosecutor has filed rape charges against C-Square. The defense has moved </a:t>
            </a:r>
            <a:r>
              <a:rPr lang="en-US" sz="2400" b="1" i="1" dirty="0">
                <a:latin typeface="Cambria" panose="02040503050406030204" pitchFamily="18" charset="0"/>
              </a:rPr>
              <a:t>in </a:t>
            </a:r>
            <a:r>
              <a:rPr lang="en-US" sz="2400" b="1" i="1" dirty="0" err="1">
                <a:latin typeface="Cambria" panose="02040503050406030204" pitchFamily="18" charset="0"/>
              </a:rPr>
              <a:t>limine</a:t>
            </a:r>
            <a:r>
              <a:rPr lang="en-US" sz="2400" b="1" i="1" dirty="0">
                <a:latin typeface="Cambria" panose="02040503050406030204" pitchFamily="18" charset="0"/>
              </a:rPr>
              <a:t> </a:t>
            </a:r>
            <a:r>
              <a:rPr lang="en-US" sz="2400" b="1" dirty="0">
                <a:latin typeface="Cambria" panose="02040503050406030204" pitchFamily="18" charset="0"/>
              </a:rPr>
              <a:t>to exclude any testimony regarding another woman, Tina.</a:t>
            </a:r>
          </a:p>
        </p:txBody>
      </p:sp>
    </p:spTree>
    <p:extLst>
      <p:ext uri="{BB962C8B-B14F-4D97-AF65-F5344CB8AC3E}">
        <p14:creationId xmlns:p14="http://schemas.microsoft.com/office/powerpoint/2010/main" val="2728489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81006" y="945484"/>
            <a:ext cx="7024744" cy="11430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22</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22</a:t>
            </a:fld>
            <a:endParaRPr lang="en-US" sz="1200">
              <a:solidFill>
                <a:srgbClr val="FFFFFF"/>
              </a:solidFill>
              <a:ea typeface="ＭＳ Ｐゴシック" pitchFamily="-112" charset="-128"/>
            </a:endParaRPr>
          </a:p>
        </p:txBody>
      </p:sp>
      <p:pic>
        <p:nvPicPr>
          <p:cNvPr id="1026" name="Picture 2" descr="http://bookstore.taftcollege.edu/StoreImages/33-258934-1.jpg"/>
          <p:cNvPicPr>
            <a:picLocks noChangeAspect="1" noChangeArrowheads="1"/>
          </p:cNvPicPr>
          <p:nvPr/>
        </p:nvPicPr>
        <p:blipFill rotWithShape="1">
          <a:blip r:embed="rId3">
            <a:extLst>
              <a:ext uri="{28A0092B-C50C-407E-A947-70E740481C1C}">
                <a14:useLocalDpi xmlns:a14="http://schemas.microsoft.com/office/drawing/2010/main" val="0"/>
              </a:ext>
            </a:extLst>
          </a:blip>
          <a:srcRect l="4154" t="14309" r="3847" b="15538"/>
          <a:stretch/>
        </p:blipFill>
        <p:spPr bwMode="auto">
          <a:xfrm>
            <a:off x="533400" y="4225354"/>
            <a:ext cx="2692585" cy="20532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5" name="Picture 2" descr="http://bookstore.taftcollege.edu/StoreImages/33-258934-1.jpg"/>
          <p:cNvPicPr>
            <a:picLocks noChangeAspect="1" noChangeArrowheads="1"/>
          </p:cNvPicPr>
          <p:nvPr/>
        </p:nvPicPr>
        <p:blipFill rotWithShape="1">
          <a:blip r:embed="rId3">
            <a:extLst>
              <a:ext uri="{28A0092B-C50C-407E-A947-70E740481C1C}">
                <a14:useLocalDpi xmlns:a14="http://schemas.microsoft.com/office/drawing/2010/main" val="0"/>
              </a:ext>
            </a:extLst>
          </a:blip>
          <a:srcRect l="4154" t="14309" r="3847" b="15538"/>
          <a:stretch/>
        </p:blipFill>
        <p:spPr bwMode="auto">
          <a:xfrm>
            <a:off x="5486400" y="4167702"/>
            <a:ext cx="2743200" cy="20918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rot="21301187">
            <a:off x="854068" y="5124248"/>
            <a:ext cx="2209800" cy="461665"/>
          </a:xfrm>
          <a:prstGeom prst="rect">
            <a:avLst/>
          </a:prstGeom>
          <a:noFill/>
        </p:spPr>
        <p:txBody>
          <a:bodyPr wrap="square" rtlCol="0">
            <a:spAutoFit/>
          </a:bodyPr>
          <a:lstStyle/>
          <a:p>
            <a:pPr algn="ctr"/>
            <a:r>
              <a:rPr lang="en-US" sz="2400" b="1" dirty="0">
                <a:solidFill>
                  <a:srgbClr val="FF0000"/>
                </a:solidFill>
                <a:latin typeface="Bookman Old Style" panose="02050604050505020204" pitchFamily="18" charset="0"/>
              </a:rPr>
              <a:t>Inadmissible</a:t>
            </a:r>
          </a:p>
        </p:txBody>
      </p:sp>
      <p:sp>
        <p:nvSpPr>
          <p:cNvPr id="16" name="TextBox 15"/>
          <p:cNvSpPr txBox="1"/>
          <p:nvPr/>
        </p:nvSpPr>
        <p:spPr>
          <a:xfrm rot="21217335">
            <a:off x="5813423" y="5115718"/>
            <a:ext cx="2209800" cy="523220"/>
          </a:xfrm>
          <a:prstGeom prst="rect">
            <a:avLst/>
          </a:prstGeom>
          <a:noFill/>
        </p:spPr>
        <p:txBody>
          <a:bodyPr wrap="square" rtlCol="0">
            <a:spAutoFit/>
          </a:bodyPr>
          <a:lstStyle/>
          <a:p>
            <a:pPr algn="ctr"/>
            <a:r>
              <a:rPr lang="en-US" sz="2800" b="1" dirty="0">
                <a:latin typeface="Bookman Old Style" panose="02050604050505020204" pitchFamily="18" charset="0"/>
              </a:rPr>
              <a:t>Admissible</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861023">
            <a:off x="3702754" y="3438921"/>
            <a:ext cx="1576994" cy="1572867"/>
          </a:xfrm>
          <a:prstGeom prst="rect">
            <a:avLst/>
          </a:prstGeom>
        </p:spPr>
      </p:pic>
      <p:sp>
        <p:nvSpPr>
          <p:cNvPr id="11" name="Title 1"/>
          <p:cNvSpPr txBox="1">
            <a:spLocks/>
          </p:cNvSpPr>
          <p:nvPr/>
        </p:nvSpPr>
        <p:spPr>
          <a:xfrm>
            <a:off x="457200" y="685800"/>
            <a:ext cx="8153400" cy="2362200"/>
          </a:xfrm>
          <a:prstGeom prst="rect">
            <a:avLst/>
          </a:prstGeom>
          <a:ln>
            <a:solidFill>
              <a:schemeClr val="tx1"/>
            </a:solidFill>
          </a:ln>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solidFill>
                  <a:schemeClr val="tx1"/>
                </a:solidFill>
                <a:latin typeface="Cambria" panose="02040503050406030204" pitchFamily="18" charset="0"/>
              </a:rPr>
              <a:t>The prosecution argues that under the rules of evidence the Tina incident is admissible to prove C-Squared raped Julia.  The defense objects.  </a:t>
            </a:r>
          </a:p>
          <a:p>
            <a:endParaRPr lang="en-US" sz="2400" dirty="0">
              <a:solidFill>
                <a:schemeClr val="tx1"/>
              </a:solidFill>
              <a:latin typeface="Cambria" panose="02040503050406030204" pitchFamily="18" charset="0"/>
            </a:endParaRPr>
          </a:p>
          <a:p>
            <a:pPr algn="ctr"/>
            <a:r>
              <a:rPr lang="en-US" sz="3600" b="1" i="1" dirty="0">
                <a:solidFill>
                  <a:srgbClr val="002060"/>
                </a:solidFill>
                <a:latin typeface="Cambria" panose="02040503050406030204" pitchFamily="18" charset="0"/>
              </a:rPr>
              <a:t>What ruling under the V.I.R.E.?</a:t>
            </a:r>
          </a:p>
        </p:txBody>
      </p:sp>
    </p:spTree>
    <p:extLst>
      <p:ext uri="{BB962C8B-B14F-4D97-AF65-F5344CB8AC3E}">
        <p14:creationId xmlns:p14="http://schemas.microsoft.com/office/powerpoint/2010/main" val="1342906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647700" y="1524000"/>
            <a:ext cx="8001000" cy="4572000"/>
          </a:xfrm>
          <a:ln w="28575">
            <a:solidFill>
              <a:schemeClr val="tx1"/>
            </a:solidFill>
          </a:ln>
        </p:spPr>
        <p:txBody>
          <a:bodyPr>
            <a:noAutofit/>
          </a:bodyPr>
          <a:lstStyle/>
          <a:p>
            <a:pPr eaLnBrk="1" hangingPunct="1">
              <a:buFont typeface="Wingdings" pitchFamily="2" charset="2"/>
              <a:buNone/>
            </a:pPr>
            <a:r>
              <a:rPr lang="en-US" sz="2800" dirty="0">
                <a:solidFill>
                  <a:schemeClr val="tx1"/>
                </a:solidFill>
                <a:latin typeface="Constantia" panose="02030602050306030303" pitchFamily="18" charset="0"/>
              </a:rPr>
              <a:t>	FRE 413 states:</a:t>
            </a:r>
          </a:p>
          <a:p>
            <a:pPr marL="0" indent="0">
              <a:buNone/>
            </a:pPr>
            <a:r>
              <a:rPr lang="en-US" b="1" i="1" dirty="0">
                <a:solidFill>
                  <a:schemeClr val="tx1"/>
                </a:solidFill>
                <a:latin typeface="Cambria" panose="02040503050406030204" pitchFamily="18" charset="0"/>
              </a:rPr>
              <a:t>“In a criminal case in which a defendant is accused of a sexual assault, the court may admit evidence that the defendant committed any other sexual assault.  The evidence may be considered on any matter to which it is relevant.”</a:t>
            </a:r>
          </a:p>
          <a:p>
            <a:pPr eaLnBrk="1" hangingPunct="1">
              <a:buFont typeface="Wingdings" pitchFamily="2" charset="2"/>
              <a:buNone/>
            </a:pPr>
            <a:endParaRPr lang="en-US" sz="2800" dirty="0">
              <a:solidFill>
                <a:schemeClr val="tx1"/>
              </a:solidFill>
              <a:latin typeface="Constantia" panose="02030602050306030303" pitchFamily="18" charset="0"/>
            </a:endParaRPr>
          </a:p>
          <a:p>
            <a:pPr marL="0" lvl="1" indent="0">
              <a:buNone/>
            </a:pPr>
            <a:r>
              <a:rPr lang="en-US" sz="2800" dirty="0">
                <a:solidFill>
                  <a:schemeClr val="tx1"/>
                </a:solidFill>
                <a:latin typeface="Constantia" panose="02030602050306030303" pitchFamily="18" charset="0"/>
              </a:rPr>
              <a:t>The local V.I.R.E. has </a:t>
            </a:r>
            <a:r>
              <a:rPr lang="en-US" sz="2800" b="1" i="1" u="sng" dirty="0">
                <a:solidFill>
                  <a:schemeClr val="tx1"/>
                </a:solidFill>
                <a:latin typeface="Constantia" panose="02030602050306030303" pitchFamily="18" charset="0"/>
              </a:rPr>
              <a:t>not</a:t>
            </a:r>
            <a:r>
              <a:rPr lang="en-US" sz="2800" dirty="0">
                <a:solidFill>
                  <a:schemeClr val="tx1"/>
                </a:solidFill>
                <a:latin typeface="Constantia" panose="02030602050306030303" pitchFamily="18" charset="0"/>
              </a:rPr>
              <a:t> adopted the sexual propensity rules 413, 414 and 415 regarding a defendant’s prior sexual history.</a:t>
            </a:r>
          </a:p>
          <a:p>
            <a:pPr eaLnBrk="1" hangingPunct="1">
              <a:buFont typeface="Wingdings" pitchFamily="2" charset="2"/>
              <a:buNone/>
            </a:pPr>
            <a:r>
              <a:rPr lang="en-US" sz="2800" dirty="0">
                <a:solidFill>
                  <a:schemeClr val="tx1"/>
                </a:solidFill>
                <a:latin typeface="Constantia" panose="02030602050306030303" pitchFamily="18" charset="0"/>
              </a:rPr>
              <a:t>	</a:t>
            </a:r>
          </a:p>
          <a:p>
            <a:pPr eaLnBrk="1" hangingPunct="1">
              <a:buFont typeface="Wingdings" pitchFamily="2" charset="2"/>
              <a:buNone/>
            </a:pPr>
            <a:r>
              <a:rPr lang="en-US" sz="2800" dirty="0">
                <a:solidFill>
                  <a:schemeClr val="tx1"/>
                </a:solidFill>
                <a:latin typeface="Constantia" panose="02030602050306030303" pitchFamily="18" charset="0"/>
              </a:rPr>
              <a:t>	</a:t>
            </a: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23</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23</a:t>
            </a:fld>
            <a:endParaRPr lang="en-US" sz="1200">
              <a:solidFill>
                <a:srgbClr val="FFFFFF"/>
              </a:solidFill>
              <a:ea typeface="ＭＳ Ｐゴシック" pitchFamily="-112" charset="-128"/>
            </a:endParaRPr>
          </a:p>
        </p:txBody>
      </p:sp>
      <p:sp>
        <p:nvSpPr>
          <p:cNvPr id="4" name="TextBox 3"/>
          <p:cNvSpPr txBox="1"/>
          <p:nvPr/>
        </p:nvSpPr>
        <p:spPr>
          <a:xfrm>
            <a:off x="990600" y="685800"/>
            <a:ext cx="7315200" cy="707886"/>
          </a:xfrm>
          <a:prstGeom prst="rect">
            <a:avLst/>
          </a:prstGeom>
          <a:noFill/>
        </p:spPr>
        <p:txBody>
          <a:bodyPr wrap="square" rtlCol="0">
            <a:spAutoFit/>
          </a:bodyPr>
          <a:lstStyle/>
          <a:p>
            <a:pPr algn="ctr"/>
            <a:r>
              <a:rPr lang="en-US" sz="4000" b="1" i="1" dirty="0">
                <a:solidFill>
                  <a:srgbClr val="002060"/>
                </a:solidFill>
                <a:latin typeface="Cambria" panose="02040503050406030204" pitchFamily="18" charset="0"/>
              </a:rPr>
              <a:t>Inadmissible!</a:t>
            </a:r>
          </a:p>
        </p:txBody>
      </p:sp>
    </p:spTree>
    <p:extLst>
      <p:ext uri="{BB962C8B-B14F-4D97-AF65-F5344CB8AC3E}">
        <p14:creationId xmlns:p14="http://schemas.microsoft.com/office/powerpoint/2010/main" val="908345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normAutofit fontScale="90000"/>
          </a:bodyPr>
          <a:lstStyle/>
          <a:p>
            <a:pPr algn="ctr"/>
            <a:br>
              <a:rPr lang="en-US" b="1" dirty="0">
                <a:solidFill>
                  <a:schemeClr val="tx1"/>
                </a:solidFill>
              </a:rPr>
            </a:br>
            <a:br>
              <a:rPr lang="en-US" b="1" dirty="0">
                <a:solidFill>
                  <a:schemeClr val="tx1"/>
                </a:solidFill>
              </a:rPr>
            </a:br>
            <a:endParaRPr lang="en-US" b="1" dirty="0">
              <a:solidFill>
                <a:schemeClr val="tx1"/>
              </a:solidFill>
              <a:latin typeface="Constantia" panose="02030602050306030303" pitchFamily="18" charset="0"/>
            </a:endParaRPr>
          </a:p>
        </p:txBody>
      </p:sp>
      <p:sp>
        <p:nvSpPr>
          <p:cNvPr id="3074" name="Content Placeholder 2"/>
          <p:cNvSpPr>
            <a:spLocks noGrp="1"/>
          </p:cNvSpPr>
          <p:nvPr>
            <p:ph idx="1"/>
          </p:nvPr>
        </p:nvSpPr>
        <p:spPr>
          <a:xfrm>
            <a:off x="381000" y="609600"/>
            <a:ext cx="8534400" cy="4210343"/>
          </a:xfrm>
          <a:ln w="12700">
            <a:solidFill>
              <a:srgbClr val="002060"/>
            </a:solidFill>
          </a:ln>
        </p:spPr>
        <p:txBody>
          <a:bodyPr>
            <a:normAutofit/>
          </a:bodyPr>
          <a:lstStyle/>
          <a:p>
            <a:pPr algn="ctr">
              <a:buNone/>
            </a:pPr>
            <a:r>
              <a:rPr lang="en-US" sz="3600" b="1" dirty="0">
                <a:solidFill>
                  <a:schemeClr val="tx1"/>
                </a:solidFill>
                <a:latin typeface="Cambria" panose="02040503050406030204" pitchFamily="18" charset="0"/>
              </a:rPr>
              <a:t>Expert Witnesses </a:t>
            </a:r>
          </a:p>
          <a:p>
            <a:pPr algn="ctr">
              <a:buNone/>
            </a:pPr>
            <a:r>
              <a:rPr lang="en-US" sz="3600" b="1" dirty="0">
                <a:solidFill>
                  <a:schemeClr val="tx1"/>
                </a:solidFill>
                <a:latin typeface="Cambria" panose="02040503050406030204" pitchFamily="18" charset="0"/>
              </a:rPr>
              <a:t>&amp; Forensic  Evidence</a:t>
            </a:r>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24</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24</a:t>
            </a:fld>
            <a:endParaRPr lang="en-US" sz="1200">
              <a:solidFill>
                <a:srgbClr val="FFFFFF"/>
              </a:solidFill>
              <a:ea typeface="ＭＳ Ｐゴシック" pitchFamily="-112" charset="-128"/>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0" y="2152649"/>
            <a:ext cx="3274777" cy="2174515"/>
          </a:xfrm>
          <a:prstGeom prst="rect">
            <a:avLst/>
          </a:prstGeom>
          <a:ln w="57150">
            <a:solidFill>
              <a:schemeClr val="tx1"/>
            </a:solidFill>
          </a:ln>
        </p:spPr>
      </p:pic>
    </p:spTree>
    <p:extLst>
      <p:ext uri="{BB962C8B-B14F-4D97-AF65-F5344CB8AC3E}">
        <p14:creationId xmlns:p14="http://schemas.microsoft.com/office/powerpoint/2010/main" val="2396170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0075" y="650914"/>
            <a:ext cx="8000999" cy="11430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r>
              <a:rPr lang="en-US" sz="3600" b="1" dirty="0">
                <a:solidFill>
                  <a:srgbClr val="002060"/>
                </a:solidFill>
                <a:latin typeface="Cambria" panose="02040503050406030204" pitchFamily="18" charset="0"/>
              </a:rPr>
              <a:t>FRE 702. Testimony by Expert Witnesses</a:t>
            </a:r>
            <a:br>
              <a:rPr lang="en-US" sz="3100" dirty="0">
                <a:solidFill>
                  <a:srgbClr val="002060"/>
                </a:solidFill>
                <a:latin typeface="Cambria" panose="02040503050406030204" pitchFamily="18" charset="0"/>
              </a:rPr>
            </a:br>
            <a:endParaRPr lang="en-US" b="1" dirty="0">
              <a:solidFill>
                <a:srgbClr val="002060"/>
              </a:solidFill>
            </a:endParaRPr>
          </a:p>
        </p:txBody>
      </p:sp>
      <p:sp>
        <p:nvSpPr>
          <p:cNvPr id="3074" name="Content Placeholder 2"/>
          <p:cNvSpPr>
            <a:spLocks noGrp="1"/>
          </p:cNvSpPr>
          <p:nvPr>
            <p:ph idx="1"/>
          </p:nvPr>
        </p:nvSpPr>
        <p:spPr/>
        <p:txBody>
          <a:bodyPr>
            <a:normAutofit/>
          </a:bodyPr>
          <a:lstStyle/>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25</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25</a:t>
            </a:fld>
            <a:endParaRPr lang="en-US" sz="1200">
              <a:solidFill>
                <a:srgbClr val="FFFFFF"/>
              </a:solidFill>
              <a:ea typeface="ＭＳ Ｐゴシック" pitchFamily="-112" charset="-128"/>
            </a:endParaRPr>
          </a:p>
        </p:txBody>
      </p:sp>
      <p:sp>
        <p:nvSpPr>
          <p:cNvPr id="7" name="Title 1"/>
          <p:cNvSpPr txBox="1">
            <a:spLocks/>
          </p:cNvSpPr>
          <p:nvPr/>
        </p:nvSpPr>
        <p:spPr>
          <a:xfrm>
            <a:off x="609600" y="1027664"/>
            <a:ext cx="8153400" cy="7249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endParaRPr lang="en-US" sz="2400" b="1" dirty="0">
              <a:solidFill>
                <a:schemeClr val="tx1"/>
              </a:solidFill>
              <a:latin typeface="Constantia" panose="02030602050306030303" pitchFamily="18" charset="0"/>
            </a:endParaRPr>
          </a:p>
        </p:txBody>
      </p:sp>
      <p:sp>
        <p:nvSpPr>
          <p:cNvPr id="8" name="Content Placeholder 2"/>
          <p:cNvSpPr txBox="1">
            <a:spLocks/>
          </p:cNvSpPr>
          <p:nvPr/>
        </p:nvSpPr>
        <p:spPr>
          <a:xfrm>
            <a:off x="600075" y="1793914"/>
            <a:ext cx="8001000" cy="4191000"/>
          </a:xfrm>
          <a:prstGeom prst="rect">
            <a:avLst/>
          </a:prstGeom>
          <a:ln>
            <a:solidFill>
              <a:schemeClr val="tx1"/>
            </a:solidFill>
          </a:ln>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buFont typeface="Arial" pitchFamily="34" charset="0"/>
              <a:buNone/>
              <a:defRPr/>
            </a:pPr>
            <a:r>
              <a:rPr lang="en-US" b="1" dirty="0"/>
              <a:t>	</a:t>
            </a:r>
            <a:r>
              <a:rPr lang="en-US" sz="2600" dirty="0">
                <a:solidFill>
                  <a:schemeClr val="tx1"/>
                </a:solidFill>
                <a:latin typeface="Constantia" panose="02030602050306030303" pitchFamily="18" charset="0"/>
              </a:rPr>
              <a:t>	</a:t>
            </a:r>
            <a:endParaRPr lang="en-US" dirty="0"/>
          </a:p>
        </p:txBody>
      </p:sp>
      <p:sp>
        <p:nvSpPr>
          <p:cNvPr id="10" name="Rectangle 9"/>
          <p:cNvSpPr/>
          <p:nvPr/>
        </p:nvSpPr>
        <p:spPr>
          <a:xfrm>
            <a:off x="609600" y="1793914"/>
            <a:ext cx="7924800" cy="4431983"/>
          </a:xfrm>
          <a:prstGeom prst="rect">
            <a:avLst/>
          </a:prstGeom>
        </p:spPr>
        <p:txBody>
          <a:bodyPr wrap="square">
            <a:spAutoFit/>
          </a:bodyPr>
          <a:lstStyle/>
          <a:p>
            <a:r>
              <a:rPr lang="en-US" sz="2400" dirty="0">
                <a:latin typeface="Cambria" panose="02040503050406030204" pitchFamily="18" charset="0"/>
              </a:rPr>
              <a:t>A witness who is qualified as an expert by knowledge, skill, experience, training, or education may testify in the form of an opinion or otherwise if:</a:t>
            </a:r>
          </a:p>
          <a:p>
            <a:r>
              <a:rPr lang="en-US" sz="2400" b="1" dirty="0">
                <a:latin typeface="Cambria" panose="02040503050406030204" pitchFamily="18" charset="0"/>
              </a:rPr>
              <a:t>(a)</a:t>
            </a:r>
            <a:r>
              <a:rPr lang="en-US" sz="2400" dirty="0">
                <a:latin typeface="Cambria" panose="02040503050406030204" pitchFamily="18" charset="0"/>
              </a:rPr>
              <a:t> the expert’s scientific, technical, or other specialized knowledge will help the trier of fact to understand the evidence or to determine a fact in issue;</a:t>
            </a:r>
          </a:p>
          <a:p>
            <a:r>
              <a:rPr lang="en-US" sz="2400" b="1" dirty="0">
                <a:latin typeface="Cambria" panose="02040503050406030204" pitchFamily="18" charset="0"/>
              </a:rPr>
              <a:t>(b)</a:t>
            </a:r>
            <a:r>
              <a:rPr lang="en-US" sz="2400" dirty="0">
                <a:latin typeface="Cambria" panose="02040503050406030204" pitchFamily="18" charset="0"/>
              </a:rPr>
              <a:t> the testimony is based on sufficient facts or data;</a:t>
            </a:r>
          </a:p>
          <a:p>
            <a:r>
              <a:rPr lang="en-US" sz="2400" b="1" i="1" dirty="0">
                <a:latin typeface="Cambria" panose="02040503050406030204" pitchFamily="18" charset="0"/>
              </a:rPr>
              <a:t>(c) </a:t>
            </a:r>
            <a:r>
              <a:rPr lang="en-US" sz="2400" b="1" i="1" dirty="0">
                <a:solidFill>
                  <a:srgbClr val="002060"/>
                </a:solidFill>
                <a:latin typeface="Cambria" panose="02040503050406030204" pitchFamily="18" charset="0"/>
              </a:rPr>
              <a:t>the testimony is the product of reliable principles and methods; and</a:t>
            </a:r>
          </a:p>
          <a:p>
            <a:r>
              <a:rPr lang="en-US" sz="2400" b="1" i="1" dirty="0">
                <a:latin typeface="Cambria" panose="02040503050406030204" pitchFamily="18" charset="0"/>
              </a:rPr>
              <a:t>(d) </a:t>
            </a:r>
            <a:r>
              <a:rPr lang="en-US" sz="2400" b="1" i="1" dirty="0">
                <a:solidFill>
                  <a:srgbClr val="002060"/>
                </a:solidFill>
                <a:latin typeface="Cambria" panose="02040503050406030204" pitchFamily="18" charset="0"/>
              </a:rPr>
              <a:t>the expert has reliably applied the principles and methods to the facts of the case.</a:t>
            </a:r>
          </a:p>
          <a:p>
            <a:endParaRPr lang="en-US" dirty="0"/>
          </a:p>
        </p:txBody>
      </p:sp>
    </p:spTree>
    <p:extLst>
      <p:ext uri="{BB962C8B-B14F-4D97-AF65-F5344CB8AC3E}">
        <p14:creationId xmlns:p14="http://schemas.microsoft.com/office/powerpoint/2010/main" val="480333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722864"/>
          </a:xfrm>
        </p:spPr>
        <p:txBody>
          <a:bodyPr>
            <a:normAutofit/>
          </a:bodyPr>
          <a:lstStyle/>
          <a:p>
            <a:pPr algn="ctr"/>
            <a:r>
              <a:rPr lang="en-US" b="1" dirty="0">
                <a:solidFill>
                  <a:srgbClr val="002060"/>
                </a:solidFill>
                <a:latin typeface="Cambria" panose="02040503050406030204" pitchFamily="18" charset="0"/>
              </a:rPr>
              <a:t>Frye vs </a:t>
            </a:r>
            <a:r>
              <a:rPr lang="en-US" b="1" dirty="0" err="1">
                <a:solidFill>
                  <a:srgbClr val="002060"/>
                </a:solidFill>
                <a:latin typeface="Cambria" panose="02040503050406030204" pitchFamily="18" charset="0"/>
              </a:rPr>
              <a:t>Daubert</a:t>
            </a:r>
            <a:endParaRPr lang="en-US" b="1" dirty="0">
              <a:solidFill>
                <a:srgbClr val="002060"/>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26</a:t>
            </a:fld>
            <a:endParaRPr lang="en-US">
              <a:solidFill>
                <a:srgbClr val="FFFFFF"/>
              </a:solidFill>
            </a:endParaRPr>
          </a:p>
        </p:txBody>
      </p:sp>
      <p:sp>
        <p:nvSpPr>
          <p:cNvPr id="3" name="Content Placeholder 2"/>
          <p:cNvSpPr>
            <a:spLocks noGrp="1"/>
          </p:cNvSpPr>
          <p:nvPr>
            <p:ph sz="quarter" idx="13"/>
          </p:nvPr>
        </p:nvSpPr>
        <p:spPr>
          <a:xfrm>
            <a:off x="381000" y="1828800"/>
            <a:ext cx="3581400" cy="4449763"/>
          </a:xfrm>
          <a:ln w="19050">
            <a:solidFill>
              <a:schemeClr val="tx1"/>
            </a:solidFill>
          </a:ln>
        </p:spPr>
        <p:txBody>
          <a:bodyPr>
            <a:normAutofit fontScale="92500" lnSpcReduction="10000"/>
          </a:bodyPr>
          <a:lstStyle/>
          <a:p>
            <a:pPr marL="68580" indent="0" algn="ctr">
              <a:buNone/>
            </a:pPr>
            <a:r>
              <a:rPr lang="en-US" u="sng" dirty="0">
                <a:solidFill>
                  <a:schemeClr val="tx1"/>
                </a:solidFill>
                <a:latin typeface="Cambria" panose="02040503050406030204" pitchFamily="18" charset="0"/>
              </a:rPr>
              <a:t>Frye</a:t>
            </a:r>
            <a:r>
              <a:rPr lang="en-US" dirty="0">
                <a:solidFill>
                  <a:schemeClr val="tx1"/>
                </a:solidFill>
                <a:latin typeface="Cambria" panose="02040503050406030204" pitchFamily="18" charset="0"/>
              </a:rPr>
              <a:t> (1923)</a:t>
            </a:r>
          </a:p>
          <a:p>
            <a:pPr marL="0" indent="0" algn="ctr">
              <a:buNone/>
            </a:pPr>
            <a:r>
              <a:rPr lang="en-US" sz="2600" b="1" dirty="0">
                <a:solidFill>
                  <a:srgbClr val="002060"/>
                </a:solidFill>
                <a:latin typeface="Cambria" panose="02040503050406030204" pitchFamily="18" charset="0"/>
              </a:rPr>
              <a:t>General Acceptance Test</a:t>
            </a:r>
          </a:p>
          <a:p>
            <a:pPr marL="68580" indent="0">
              <a:buNone/>
            </a:pPr>
            <a:endParaRPr lang="en-US" i="1" dirty="0">
              <a:latin typeface="Cambria" panose="02040503050406030204" pitchFamily="18" charset="0"/>
            </a:endParaRPr>
          </a:p>
          <a:p>
            <a:pPr marL="68580" indent="0">
              <a:buNone/>
            </a:pPr>
            <a:r>
              <a:rPr lang="en-US" dirty="0">
                <a:solidFill>
                  <a:schemeClr val="tx1"/>
                </a:solidFill>
                <a:latin typeface="Cambria" panose="02040503050406030204" pitchFamily="18" charset="0"/>
              </a:rPr>
              <a:t>“[W]</a:t>
            </a:r>
            <a:r>
              <a:rPr lang="en-US" dirty="0" err="1">
                <a:solidFill>
                  <a:schemeClr val="tx1"/>
                </a:solidFill>
                <a:latin typeface="Cambria" panose="02040503050406030204" pitchFamily="18" charset="0"/>
              </a:rPr>
              <a:t>hile</a:t>
            </a:r>
            <a:r>
              <a:rPr lang="en-US" dirty="0">
                <a:solidFill>
                  <a:schemeClr val="tx1"/>
                </a:solidFill>
                <a:latin typeface="Cambria" panose="02040503050406030204" pitchFamily="18" charset="0"/>
              </a:rPr>
              <a:t> courts will go a long way in admitting expert testimony deduced from a well-recognized scientific principle, [it] must be </a:t>
            </a:r>
            <a:r>
              <a:rPr lang="en-US" i="1" dirty="0">
                <a:solidFill>
                  <a:schemeClr val="tx1"/>
                </a:solidFill>
                <a:latin typeface="Cambria" panose="02040503050406030204" pitchFamily="18" charset="0"/>
              </a:rPr>
              <a:t>sufficiently established to have gained general acceptance </a:t>
            </a:r>
            <a:r>
              <a:rPr lang="en-US" dirty="0">
                <a:solidFill>
                  <a:schemeClr val="tx1"/>
                </a:solidFill>
                <a:latin typeface="Cambria" panose="02040503050406030204" pitchFamily="18" charset="0"/>
              </a:rPr>
              <a:t>in the particular field in which it belongs.”</a:t>
            </a:r>
          </a:p>
          <a:p>
            <a:pPr marL="68580" indent="0">
              <a:buNone/>
            </a:pPr>
            <a:endParaRPr lang="en-US" dirty="0"/>
          </a:p>
        </p:txBody>
      </p:sp>
      <p:sp>
        <p:nvSpPr>
          <p:cNvPr id="4" name="Content Placeholder 3"/>
          <p:cNvSpPr>
            <a:spLocks noGrp="1"/>
          </p:cNvSpPr>
          <p:nvPr>
            <p:ph sz="quarter" idx="14"/>
          </p:nvPr>
        </p:nvSpPr>
        <p:spPr>
          <a:xfrm>
            <a:off x="5181600" y="1828800"/>
            <a:ext cx="3581400" cy="4430713"/>
          </a:xfrm>
          <a:ln w="19050">
            <a:solidFill>
              <a:schemeClr val="tx1"/>
            </a:solidFill>
          </a:ln>
        </p:spPr>
        <p:txBody>
          <a:bodyPr>
            <a:normAutofit lnSpcReduction="10000"/>
          </a:bodyPr>
          <a:lstStyle/>
          <a:p>
            <a:pPr marL="68580" indent="0" algn="ctr">
              <a:buNone/>
            </a:pPr>
            <a:r>
              <a:rPr lang="en-US" u="sng" dirty="0" err="1">
                <a:solidFill>
                  <a:schemeClr val="tx1"/>
                </a:solidFill>
                <a:latin typeface="Cambria" panose="02040503050406030204" pitchFamily="18" charset="0"/>
              </a:rPr>
              <a:t>Daubert</a:t>
            </a:r>
            <a:r>
              <a:rPr lang="en-US" dirty="0">
                <a:solidFill>
                  <a:schemeClr val="tx1"/>
                </a:solidFill>
                <a:latin typeface="Cambria" panose="02040503050406030204" pitchFamily="18" charset="0"/>
              </a:rPr>
              <a:t> (1993)</a:t>
            </a:r>
          </a:p>
          <a:p>
            <a:pPr marL="68580" indent="0" algn="ctr">
              <a:buNone/>
            </a:pPr>
            <a:r>
              <a:rPr lang="en-US" sz="2600" b="1" dirty="0">
                <a:solidFill>
                  <a:srgbClr val="002060"/>
                </a:solidFill>
                <a:latin typeface="Cambria" panose="02040503050406030204" pitchFamily="18" charset="0"/>
              </a:rPr>
              <a:t>Reliability Standard</a:t>
            </a:r>
          </a:p>
          <a:p>
            <a:pPr marL="68580" indent="0">
              <a:buNone/>
            </a:pPr>
            <a:endParaRPr lang="en-US" dirty="0">
              <a:latin typeface="Cambria" panose="02040503050406030204" pitchFamily="18" charset="0"/>
            </a:endParaRPr>
          </a:p>
          <a:p>
            <a:pPr marL="68580" indent="0">
              <a:buNone/>
            </a:pPr>
            <a:r>
              <a:rPr lang="en-US" dirty="0">
                <a:solidFill>
                  <a:schemeClr val="tx1"/>
                </a:solidFill>
                <a:latin typeface="Cambria" panose="02040503050406030204" pitchFamily="18" charset="0"/>
              </a:rPr>
              <a:t>Trial judge determines whether the testimony rests on a reliable foundation.</a:t>
            </a:r>
          </a:p>
          <a:p>
            <a:pPr marL="68580" indent="0">
              <a:buNone/>
            </a:pPr>
            <a:r>
              <a:rPr lang="en-US" i="1" dirty="0">
                <a:solidFill>
                  <a:schemeClr val="tx1"/>
                </a:solidFill>
                <a:latin typeface="Cambria" panose="02040503050406030204" pitchFamily="18" charset="0"/>
              </a:rPr>
              <a:t>“the trial judge must determine . . . whether the reasoning or methodology underlying the testimony is scientifically valid.”</a:t>
            </a:r>
          </a:p>
          <a:p>
            <a:pPr marL="68580" indent="0">
              <a:buNone/>
            </a:pPr>
            <a:endParaRPr lang="en-US" dirty="0"/>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26</a:t>
            </a:fld>
            <a:endParaRPr lang="en-US" sz="1200">
              <a:solidFill>
                <a:srgbClr val="FFFFFF"/>
              </a:solidFill>
              <a:ea typeface="ＭＳ Ｐゴシック" pitchFamily="-112" charset="-128"/>
            </a:endParaRPr>
          </a:p>
        </p:txBody>
      </p:sp>
      <p:sp>
        <p:nvSpPr>
          <p:cNvPr id="8" name="Right Arrow 7"/>
          <p:cNvSpPr/>
          <p:nvPr/>
        </p:nvSpPr>
        <p:spPr>
          <a:xfrm>
            <a:off x="3810000" y="3480816"/>
            <a:ext cx="1435608" cy="1018032"/>
          </a:xfrm>
          <a:prstGeom prs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mbria" panose="02040503050406030204" pitchFamily="18" charset="0"/>
              </a:rPr>
              <a:t>FRE (1975)</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0" y="4716161"/>
            <a:ext cx="1219200" cy="1781478"/>
          </a:xfrm>
          <a:prstGeom prst="rect">
            <a:avLst/>
          </a:prstGeom>
        </p:spPr>
      </p:pic>
    </p:spTree>
    <p:extLst>
      <p:ext uri="{BB962C8B-B14F-4D97-AF65-F5344CB8AC3E}">
        <p14:creationId xmlns:p14="http://schemas.microsoft.com/office/powerpoint/2010/main" val="556013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685800" y="990600"/>
            <a:ext cx="8077200" cy="5287963"/>
          </a:xfrm>
          <a:ln>
            <a:solidFill>
              <a:schemeClr val="tx1"/>
            </a:solidFill>
          </a:ln>
        </p:spPr>
        <p:txBody>
          <a:bodyPr>
            <a:normAutofit lnSpcReduction="10000"/>
          </a:bodyPr>
          <a:lstStyle/>
          <a:p>
            <a:pPr marL="68580" indent="0">
              <a:lnSpc>
                <a:spcPct val="90000"/>
              </a:lnSpc>
              <a:buNone/>
              <a:defRPr/>
            </a:pPr>
            <a:r>
              <a:rPr lang="en-US" sz="3600" b="1" dirty="0">
                <a:solidFill>
                  <a:schemeClr val="tx1"/>
                </a:solidFill>
                <a:latin typeface="Cambria" panose="02040503050406030204" pitchFamily="18" charset="0"/>
              </a:rPr>
              <a:t>Reliability or </a:t>
            </a:r>
            <a:r>
              <a:rPr lang="en-US" sz="3600" b="1" i="1" dirty="0" err="1">
                <a:solidFill>
                  <a:srgbClr val="002060"/>
                </a:solidFill>
                <a:latin typeface="Cambria" panose="02040503050406030204" pitchFamily="18" charset="0"/>
              </a:rPr>
              <a:t>Daubert</a:t>
            </a:r>
            <a:r>
              <a:rPr lang="en-US" sz="3600" b="1" dirty="0">
                <a:solidFill>
                  <a:schemeClr val="tx1"/>
                </a:solidFill>
                <a:latin typeface="Cambria" panose="02040503050406030204" pitchFamily="18" charset="0"/>
              </a:rPr>
              <a:t> factors</a:t>
            </a:r>
          </a:p>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dirty="0">
                <a:solidFill>
                  <a:schemeClr val="tx1"/>
                </a:solidFill>
                <a:latin typeface="Cambria" panose="02040503050406030204" pitchFamily="18" charset="0"/>
              </a:rPr>
              <a:t>(1) Whether the theory or technique in question has been or can be </a:t>
            </a:r>
            <a:r>
              <a:rPr lang="en-US" b="1" dirty="0">
                <a:solidFill>
                  <a:schemeClr val="tx1"/>
                </a:solidFill>
                <a:latin typeface="Cambria" panose="02040503050406030204" pitchFamily="18" charset="0"/>
              </a:rPr>
              <a:t>tested or duplicated</a:t>
            </a:r>
            <a:endParaRPr lang="en-US" dirty="0">
              <a:solidFill>
                <a:schemeClr val="tx1"/>
              </a:solidFill>
              <a:latin typeface="Cambria" panose="02040503050406030204" pitchFamily="18" charset="0"/>
            </a:endParaRPr>
          </a:p>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dirty="0">
                <a:solidFill>
                  <a:schemeClr val="tx1"/>
                </a:solidFill>
                <a:latin typeface="Cambria" panose="02040503050406030204" pitchFamily="18" charset="0"/>
              </a:rPr>
              <a:t>(2) Whether the theory or technique has been subjected to </a:t>
            </a:r>
            <a:r>
              <a:rPr lang="en-US" b="1" dirty="0">
                <a:solidFill>
                  <a:schemeClr val="tx1"/>
                </a:solidFill>
                <a:latin typeface="Cambria" panose="02040503050406030204" pitchFamily="18" charset="0"/>
              </a:rPr>
              <a:t>peer review </a:t>
            </a:r>
            <a:r>
              <a:rPr lang="en-US" dirty="0">
                <a:solidFill>
                  <a:schemeClr val="tx1"/>
                </a:solidFill>
                <a:latin typeface="Cambria" panose="02040503050406030204" pitchFamily="18" charset="0"/>
              </a:rPr>
              <a:t>or publication?</a:t>
            </a:r>
          </a:p>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dirty="0">
                <a:solidFill>
                  <a:schemeClr val="tx1"/>
                </a:solidFill>
                <a:latin typeface="Cambria" panose="02040503050406030204" pitchFamily="18" charset="0"/>
              </a:rPr>
              <a:t>(3) The known or potential </a:t>
            </a:r>
            <a:r>
              <a:rPr lang="en-US" b="1" dirty="0">
                <a:solidFill>
                  <a:schemeClr val="tx1"/>
                </a:solidFill>
                <a:latin typeface="Cambria" panose="02040503050406030204" pitchFamily="18" charset="0"/>
              </a:rPr>
              <a:t>rate of error </a:t>
            </a:r>
            <a:r>
              <a:rPr lang="en-US" dirty="0">
                <a:solidFill>
                  <a:schemeClr val="tx1"/>
                </a:solidFill>
                <a:latin typeface="Cambria" panose="02040503050406030204" pitchFamily="18" charset="0"/>
              </a:rPr>
              <a:t>of the particular theory or technique, and whether means exist for controlling its operation?</a:t>
            </a:r>
          </a:p>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dirty="0">
                <a:solidFill>
                  <a:schemeClr val="tx1"/>
                </a:solidFill>
                <a:latin typeface="Cambria" panose="02040503050406030204" pitchFamily="18" charset="0"/>
              </a:rPr>
              <a:t>(4) The extent to which the theory or technique has been </a:t>
            </a:r>
            <a:r>
              <a:rPr lang="en-US" b="1" dirty="0">
                <a:solidFill>
                  <a:schemeClr val="tx1"/>
                </a:solidFill>
                <a:latin typeface="Cambria" panose="02040503050406030204" pitchFamily="18" charset="0"/>
              </a:rPr>
              <a:t>accepted by others in the field </a:t>
            </a:r>
            <a:r>
              <a:rPr lang="en-US" dirty="0">
                <a:solidFill>
                  <a:schemeClr val="tx1"/>
                </a:solidFill>
                <a:latin typeface="Cambria" panose="02040503050406030204" pitchFamily="18" charset="0"/>
              </a:rPr>
              <a:t>(</a:t>
            </a:r>
            <a:r>
              <a:rPr lang="en-US" i="1" dirty="0">
                <a:solidFill>
                  <a:schemeClr val="tx1"/>
                </a:solidFill>
                <a:latin typeface="Cambria" panose="02040503050406030204" pitchFamily="18" charset="0"/>
              </a:rPr>
              <a:t>Frye</a:t>
            </a:r>
            <a:r>
              <a:rPr lang="en-US" dirty="0">
                <a:solidFill>
                  <a:schemeClr val="tx1"/>
                </a:solidFill>
                <a:latin typeface="Cambria" panose="02040503050406030204" pitchFamily="18" charset="0"/>
              </a:rPr>
              <a:t>).</a:t>
            </a:r>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27</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27</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856625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533400" y="990600"/>
            <a:ext cx="8382000" cy="5287963"/>
          </a:xfrm>
          <a:ln w="12700">
            <a:solidFill>
              <a:schemeClr val="tx1"/>
            </a:solidFill>
          </a:ln>
        </p:spPr>
        <p:txBody>
          <a:bodyPr>
            <a:normAutofit lnSpcReduction="10000"/>
          </a:bodyPr>
          <a:lstStyle/>
          <a:p>
            <a:pPr marL="68580" indent="0" algn="ctr">
              <a:lnSpc>
                <a:spcPct val="90000"/>
              </a:lnSpc>
              <a:buNone/>
              <a:defRPr/>
            </a:pPr>
            <a:r>
              <a:rPr lang="en-US" sz="3600" b="1" i="1" dirty="0">
                <a:solidFill>
                  <a:srgbClr val="002060"/>
                </a:solidFill>
                <a:latin typeface="Cambria" panose="02040503050406030204" pitchFamily="18" charset="0"/>
              </a:rPr>
              <a:t>The Scope and Reach of </a:t>
            </a:r>
            <a:r>
              <a:rPr lang="en-US" sz="3600" b="1" i="1" dirty="0" err="1">
                <a:solidFill>
                  <a:srgbClr val="002060"/>
                </a:solidFill>
                <a:latin typeface="Cambria" panose="02040503050406030204" pitchFamily="18" charset="0"/>
              </a:rPr>
              <a:t>Daubert</a:t>
            </a:r>
            <a:endParaRPr lang="en-US" sz="3600" b="1" dirty="0">
              <a:solidFill>
                <a:schemeClr val="tx1"/>
              </a:solidFill>
              <a:latin typeface="Cambria" panose="02040503050406030204" pitchFamily="18" charset="0"/>
            </a:endParaRPr>
          </a:p>
          <a:p>
            <a:pPr marL="68580" indent="0">
              <a:lnSpc>
                <a:spcPct val="90000"/>
              </a:lnSpc>
              <a:buNone/>
              <a:defRPr/>
            </a:pPr>
            <a:endParaRPr lang="en-US" b="1" i="1" dirty="0">
              <a:solidFill>
                <a:schemeClr val="tx1"/>
              </a:solidFill>
              <a:latin typeface="Cambria" panose="02040503050406030204" pitchFamily="18" charset="0"/>
            </a:endParaRPr>
          </a:p>
          <a:p>
            <a:pPr marL="68580" indent="0">
              <a:lnSpc>
                <a:spcPct val="90000"/>
              </a:lnSpc>
              <a:buNone/>
              <a:defRPr/>
            </a:pPr>
            <a:r>
              <a:rPr lang="en-US" b="1" i="1" dirty="0">
                <a:solidFill>
                  <a:schemeClr val="tx1"/>
                </a:solidFill>
                <a:latin typeface="Cambria" panose="02040503050406030204" pitchFamily="18" charset="0"/>
              </a:rPr>
              <a:t>General Electric v. Joiner </a:t>
            </a:r>
            <a:r>
              <a:rPr lang="en-US" dirty="0">
                <a:solidFill>
                  <a:schemeClr val="tx1"/>
                </a:solidFill>
                <a:latin typeface="Cambria" panose="02040503050406030204" pitchFamily="18" charset="0"/>
              </a:rPr>
              <a:t>(1997); </a:t>
            </a:r>
            <a:r>
              <a:rPr lang="en-US" b="1" i="1" dirty="0" err="1">
                <a:solidFill>
                  <a:schemeClr val="tx1"/>
                </a:solidFill>
                <a:latin typeface="Cambria" panose="02040503050406030204" pitchFamily="18" charset="0"/>
              </a:rPr>
              <a:t>Kumho</a:t>
            </a:r>
            <a:r>
              <a:rPr lang="en-US" b="1" i="1" dirty="0">
                <a:solidFill>
                  <a:schemeClr val="tx1"/>
                </a:solidFill>
                <a:latin typeface="Cambria" panose="02040503050406030204" pitchFamily="18" charset="0"/>
              </a:rPr>
              <a:t> Tire Co, LTD v. Carmichael</a:t>
            </a:r>
            <a:r>
              <a:rPr lang="en-US" dirty="0">
                <a:solidFill>
                  <a:schemeClr val="tx1"/>
                </a:solidFill>
                <a:latin typeface="Cambria" panose="02040503050406030204" pitchFamily="18" charset="0"/>
              </a:rPr>
              <a:t> (1999); </a:t>
            </a:r>
            <a:r>
              <a:rPr lang="en-US" b="1" i="1" dirty="0" err="1">
                <a:solidFill>
                  <a:schemeClr val="tx1"/>
                </a:solidFill>
                <a:latin typeface="Cambria" panose="02040503050406030204" pitchFamily="18" charset="0"/>
              </a:rPr>
              <a:t>Weisgram</a:t>
            </a:r>
            <a:r>
              <a:rPr lang="en-US" b="1" i="1" dirty="0">
                <a:solidFill>
                  <a:schemeClr val="tx1"/>
                </a:solidFill>
                <a:latin typeface="Cambria" panose="02040503050406030204" pitchFamily="18" charset="0"/>
              </a:rPr>
              <a:t> v. Marley </a:t>
            </a:r>
            <a:r>
              <a:rPr lang="en-US" dirty="0">
                <a:solidFill>
                  <a:schemeClr val="tx1"/>
                </a:solidFill>
                <a:latin typeface="Cambria" panose="02040503050406030204" pitchFamily="18" charset="0"/>
              </a:rPr>
              <a:t>(2000)</a:t>
            </a:r>
          </a:p>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dirty="0">
                <a:solidFill>
                  <a:schemeClr val="tx1"/>
                </a:solidFill>
                <a:latin typeface="Cambria" panose="02040503050406030204" pitchFamily="18" charset="0"/>
              </a:rPr>
              <a:t>1. </a:t>
            </a:r>
            <a:r>
              <a:rPr lang="en-US" sz="3200" b="1" i="1" dirty="0">
                <a:solidFill>
                  <a:srgbClr val="002060"/>
                </a:solidFill>
                <a:latin typeface="Cambria" panose="02040503050406030204" pitchFamily="18" charset="0"/>
              </a:rPr>
              <a:t>Reliability</a:t>
            </a:r>
            <a:r>
              <a:rPr lang="en-US" dirty="0">
                <a:solidFill>
                  <a:schemeClr val="tx1"/>
                </a:solidFill>
                <a:latin typeface="Cambria" panose="02040503050406030204" pitchFamily="18" charset="0"/>
                <a:sym typeface="Wingdings" panose="05000000000000000000" pitchFamily="2" charset="2"/>
              </a:rPr>
              <a:t>	</a:t>
            </a:r>
            <a:r>
              <a:rPr lang="en-US" dirty="0">
                <a:solidFill>
                  <a:schemeClr val="tx1"/>
                </a:solidFill>
                <a:latin typeface="Cambria" panose="02040503050406030204" pitchFamily="18" charset="0"/>
              </a:rPr>
              <a:t>sufficient empirical data to support the 			specific theory or technique </a:t>
            </a:r>
          </a:p>
          <a:p>
            <a:pPr marL="68580" indent="0">
              <a:lnSpc>
                <a:spcPct val="90000"/>
              </a:lnSpc>
              <a:buNone/>
              <a:defRPr/>
            </a:pPr>
            <a:endParaRPr lang="en-US" dirty="0">
              <a:latin typeface="Cambria" panose="02040503050406030204" pitchFamily="18" charset="0"/>
            </a:endParaRPr>
          </a:p>
          <a:p>
            <a:pPr marL="68580" indent="0">
              <a:lnSpc>
                <a:spcPct val="90000"/>
              </a:lnSpc>
              <a:buNone/>
              <a:defRPr/>
            </a:pPr>
            <a:r>
              <a:rPr lang="en-US" dirty="0">
                <a:latin typeface="Cambria" panose="02040503050406030204" pitchFamily="18" charset="0"/>
              </a:rPr>
              <a:t>2. </a:t>
            </a:r>
            <a:r>
              <a:rPr lang="en-US" sz="3200" b="1" i="1" dirty="0" err="1">
                <a:solidFill>
                  <a:srgbClr val="002060"/>
                </a:solidFill>
                <a:latin typeface="Cambria" panose="02040503050406030204" pitchFamily="18" charset="0"/>
              </a:rPr>
              <a:t>Daubert</a:t>
            </a:r>
            <a:r>
              <a:rPr lang="en-US" sz="3200" b="1" i="1" dirty="0">
                <a:solidFill>
                  <a:srgbClr val="002060"/>
                </a:solidFill>
                <a:latin typeface="Cambria" panose="02040503050406030204" pitchFamily="18" charset="0"/>
              </a:rPr>
              <a:t> factors</a:t>
            </a:r>
            <a:r>
              <a:rPr lang="en-US" dirty="0">
                <a:latin typeface="Cambria" panose="02040503050406030204" pitchFamily="18" charset="0"/>
                <a:sym typeface="Wingdings" panose="05000000000000000000" pitchFamily="2" charset="2"/>
              </a:rPr>
              <a:t>	</a:t>
            </a:r>
            <a:r>
              <a:rPr lang="en-US" dirty="0">
                <a:solidFill>
                  <a:schemeClr val="tx1"/>
                </a:solidFill>
                <a:latin typeface="Cambria" panose="02040503050406030204" pitchFamily="18" charset="0"/>
              </a:rPr>
              <a:t>apply equally to scientific, 					technical or specialized </a:t>
            </a:r>
          </a:p>
          <a:p>
            <a:pPr marL="68580" indent="0">
              <a:lnSpc>
                <a:spcPct val="90000"/>
              </a:lnSpc>
              <a:buNone/>
              <a:defRPr/>
            </a:pPr>
            <a:endParaRPr lang="en-US" dirty="0">
              <a:latin typeface="Cambria" panose="02040503050406030204" pitchFamily="18" charset="0"/>
            </a:endParaRPr>
          </a:p>
          <a:p>
            <a:pPr marL="68580" indent="0">
              <a:lnSpc>
                <a:spcPct val="90000"/>
              </a:lnSpc>
              <a:buNone/>
              <a:defRPr/>
            </a:pPr>
            <a:r>
              <a:rPr lang="en-US" dirty="0">
                <a:latin typeface="Cambria" panose="02040503050406030204" pitchFamily="18" charset="0"/>
              </a:rPr>
              <a:t>3. </a:t>
            </a:r>
            <a:r>
              <a:rPr lang="en-US" sz="3200" b="1" i="1" dirty="0">
                <a:solidFill>
                  <a:srgbClr val="002060"/>
                </a:solidFill>
                <a:latin typeface="Cambria" panose="02040503050406030204" pitchFamily="18" charset="0"/>
              </a:rPr>
              <a:t>Expert Opinion</a:t>
            </a:r>
            <a:r>
              <a:rPr lang="en-US" dirty="0">
                <a:latin typeface="Cambria" panose="02040503050406030204" pitchFamily="18" charset="0"/>
                <a:sym typeface="Wingdings" panose="05000000000000000000" pitchFamily="2" charset="2"/>
              </a:rPr>
              <a:t>	</a:t>
            </a:r>
            <a:r>
              <a:rPr lang="en-US" dirty="0">
                <a:solidFill>
                  <a:schemeClr val="tx1"/>
                </a:solidFill>
                <a:latin typeface="Cambria" panose="02040503050406030204" pitchFamily="18" charset="0"/>
              </a:rPr>
              <a:t>knowledge and fact vs 					subjective opinion and speculation</a:t>
            </a: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28</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28</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113993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024744" cy="8382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r>
              <a:rPr lang="en-US" sz="3600" b="1" dirty="0">
                <a:solidFill>
                  <a:srgbClr val="002060"/>
                </a:solidFill>
                <a:latin typeface="Cambria" panose="02040503050406030204" pitchFamily="18" charset="0"/>
              </a:rPr>
              <a:t>Expert Testimony in the USVI </a:t>
            </a:r>
          </a:p>
        </p:txBody>
      </p:sp>
      <p:sp>
        <p:nvSpPr>
          <p:cNvPr id="3074" name="Content Placeholder 2"/>
          <p:cNvSpPr>
            <a:spLocks noGrp="1"/>
          </p:cNvSpPr>
          <p:nvPr>
            <p:ph idx="1"/>
          </p:nvPr>
        </p:nvSpPr>
        <p:spPr>
          <a:xfrm>
            <a:off x="457200" y="1447800"/>
            <a:ext cx="8305800" cy="4953000"/>
          </a:xfrm>
          <a:ln>
            <a:solidFill>
              <a:schemeClr val="tx1"/>
            </a:solidFill>
          </a:ln>
        </p:spPr>
        <p:txBody>
          <a:bodyPr>
            <a:normAutofit/>
          </a:bodyPr>
          <a:lstStyle/>
          <a:p>
            <a:pPr marL="68580" indent="0">
              <a:lnSpc>
                <a:spcPct val="90000"/>
              </a:lnSpc>
              <a:buNone/>
              <a:defRPr/>
            </a:pPr>
            <a:endParaRPr lang="en-US" dirty="0">
              <a:latin typeface="Cambria" panose="02040503050406030204" pitchFamily="18" charset="0"/>
            </a:endParaRPr>
          </a:p>
          <a:p>
            <a:pPr marL="68580" indent="0">
              <a:lnSpc>
                <a:spcPct val="90000"/>
              </a:lnSpc>
              <a:buNone/>
              <a:defRPr/>
            </a:pPr>
            <a:r>
              <a:rPr lang="en-US" sz="2800" dirty="0">
                <a:solidFill>
                  <a:schemeClr val="tx1"/>
                </a:solidFill>
                <a:latin typeface="Cambria" panose="02040503050406030204" pitchFamily="18" charset="0"/>
              </a:rPr>
              <a:t>I.  V.I.R.E. 702 (same language as the FRE)</a:t>
            </a:r>
          </a:p>
          <a:p>
            <a:pPr marL="68580" indent="0">
              <a:lnSpc>
                <a:spcPct val="90000"/>
              </a:lnSpc>
              <a:buNone/>
              <a:defRPr/>
            </a:pPr>
            <a:endParaRPr lang="en-US" sz="2800" dirty="0">
              <a:solidFill>
                <a:schemeClr val="tx1"/>
              </a:solidFill>
              <a:latin typeface="Cambria" panose="02040503050406030204" pitchFamily="18" charset="0"/>
            </a:endParaRPr>
          </a:p>
          <a:p>
            <a:pPr marL="68580" indent="0">
              <a:lnSpc>
                <a:spcPct val="90000"/>
              </a:lnSpc>
              <a:buNone/>
              <a:defRPr/>
            </a:pPr>
            <a:r>
              <a:rPr lang="en-US" sz="2800" dirty="0">
                <a:solidFill>
                  <a:schemeClr val="tx1"/>
                </a:solidFill>
                <a:latin typeface="Cambria" panose="02040503050406030204" pitchFamily="18" charset="0"/>
              </a:rPr>
              <a:t>II. </a:t>
            </a:r>
            <a:r>
              <a:rPr lang="en-US" sz="2800" u="sng" dirty="0" err="1">
                <a:solidFill>
                  <a:schemeClr val="tx1"/>
                </a:solidFill>
                <a:latin typeface="Cambria" panose="02040503050406030204" pitchFamily="18" charset="0"/>
              </a:rPr>
              <a:t>Daubert</a:t>
            </a:r>
            <a:r>
              <a:rPr lang="en-US" sz="2800" dirty="0">
                <a:solidFill>
                  <a:schemeClr val="tx1"/>
                </a:solidFill>
                <a:latin typeface="Cambria" panose="02040503050406030204" pitchFamily="18" charset="0"/>
              </a:rPr>
              <a:t> Standard Applies in USVI (2016)</a:t>
            </a:r>
          </a:p>
          <a:p>
            <a:pPr marL="68580" indent="0">
              <a:lnSpc>
                <a:spcPct val="90000"/>
              </a:lnSpc>
              <a:buNone/>
              <a:defRPr/>
            </a:pPr>
            <a:endParaRPr lang="en-US" sz="2800" b="1" i="1" dirty="0">
              <a:solidFill>
                <a:schemeClr val="tx1"/>
              </a:solidFill>
              <a:latin typeface="Cambria" panose="02040503050406030204" pitchFamily="18" charset="0"/>
            </a:endParaRPr>
          </a:p>
          <a:p>
            <a:pPr marL="68580" indent="0">
              <a:lnSpc>
                <a:spcPct val="90000"/>
              </a:lnSpc>
              <a:buNone/>
              <a:defRPr/>
            </a:pPr>
            <a:r>
              <a:rPr lang="en-US" sz="2800" b="1" i="1" dirty="0">
                <a:solidFill>
                  <a:srgbClr val="002060"/>
                </a:solidFill>
                <a:latin typeface="Cambria" panose="02040503050406030204" pitchFamily="18" charset="0"/>
              </a:rPr>
              <a:t>Antilles School v. </a:t>
            </a:r>
            <a:r>
              <a:rPr lang="en-US" sz="2800" b="1" i="1" dirty="0" err="1">
                <a:solidFill>
                  <a:srgbClr val="002060"/>
                </a:solidFill>
                <a:latin typeface="Cambria" panose="02040503050406030204" pitchFamily="18" charset="0"/>
              </a:rPr>
              <a:t>Lembach</a:t>
            </a:r>
            <a:r>
              <a:rPr lang="en-US" sz="2800" b="1" dirty="0">
                <a:solidFill>
                  <a:srgbClr val="002060"/>
                </a:solidFill>
                <a:latin typeface="Cambria" panose="02040503050406030204" pitchFamily="18" charset="0"/>
              </a:rPr>
              <a:t>, </a:t>
            </a:r>
            <a:r>
              <a:rPr lang="en-US" sz="2800" dirty="0">
                <a:solidFill>
                  <a:srgbClr val="002060"/>
                </a:solidFill>
                <a:latin typeface="Cambria" panose="02040503050406030204" pitchFamily="18" charset="0"/>
              </a:rPr>
              <a:t>Supreme Court of the Virgin Islands, 2016 WL 948969. </a:t>
            </a:r>
          </a:p>
          <a:p>
            <a:pPr marL="68580" indent="0">
              <a:lnSpc>
                <a:spcPct val="90000"/>
              </a:lnSpc>
              <a:buNone/>
              <a:defRPr/>
            </a:pPr>
            <a:r>
              <a:rPr lang="en-US" dirty="0">
                <a:solidFill>
                  <a:schemeClr val="tx1"/>
                </a:solidFill>
                <a:latin typeface="Cambria" panose="02040503050406030204" pitchFamily="18" charset="0"/>
              </a:rPr>
              <a:t>(Rejecting </a:t>
            </a:r>
            <a:r>
              <a:rPr lang="en-US" i="1" dirty="0">
                <a:solidFill>
                  <a:schemeClr val="tx1"/>
                </a:solidFill>
                <a:latin typeface="Cambria" panose="02040503050406030204" pitchFamily="18" charset="0"/>
              </a:rPr>
              <a:t>Frye</a:t>
            </a:r>
            <a:r>
              <a:rPr lang="en-US" dirty="0">
                <a:solidFill>
                  <a:schemeClr val="tx1"/>
                </a:solidFill>
                <a:latin typeface="Cambria" panose="02040503050406030204" pitchFamily="18" charset="0"/>
              </a:rPr>
              <a:t> general acceptance test, stating “we join the vast majority of jurisdictions in holding that the more liberal </a:t>
            </a:r>
            <a:r>
              <a:rPr lang="en-US" i="1" dirty="0" err="1">
                <a:solidFill>
                  <a:schemeClr val="tx1"/>
                </a:solidFill>
                <a:latin typeface="Cambria" panose="02040503050406030204" pitchFamily="18" charset="0"/>
              </a:rPr>
              <a:t>Daubert</a:t>
            </a:r>
            <a:r>
              <a:rPr lang="en-US" dirty="0">
                <a:solidFill>
                  <a:schemeClr val="tx1"/>
                </a:solidFill>
                <a:latin typeface="Cambria" panose="02040503050406030204" pitchFamily="18" charset="0"/>
              </a:rPr>
              <a:t> standard should govern the admission of expert testimony in the Virgin Islands.” )</a:t>
            </a:r>
          </a:p>
          <a:p>
            <a:pPr marL="68580" indent="0">
              <a:lnSpc>
                <a:spcPct val="90000"/>
              </a:lnSpc>
              <a:buNone/>
              <a:defRPr/>
            </a:pPr>
            <a:endParaRPr lang="en-US" dirty="0">
              <a:latin typeface="Cambria" panose="02040503050406030204"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29</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29</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1075056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81006" y="945484"/>
            <a:ext cx="7024744" cy="11430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a:t>
            </a:fld>
            <a:endParaRPr lang="en-US" sz="1200">
              <a:solidFill>
                <a:srgbClr val="FFFFFF"/>
              </a:solidFill>
              <a:ea typeface="ＭＳ Ｐゴシック" pitchFamily="-112" charset="-128"/>
            </a:endParaRPr>
          </a:p>
        </p:txBody>
      </p:sp>
      <p:sp>
        <p:nvSpPr>
          <p:cNvPr id="4" name="TextBox 3"/>
          <p:cNvSpPr txBox="1"/>
          <p:nvPr/>
        </p:nvSpPr>
        <p:spPr>
          <a:xfrm>
            <a:off x="990600" y="674914"/>
            <a:ext cx="7315200" cy="1384995"/>
          </a:xfrm>
          <a:prstGeom prst="rect">
            <a:avLst/>
          </a:prstGeom>
          <a:noFill/>
        </p:spPr>
        <p:txBody>
          <a:bodyPr wrap="square" rtlCol="0">
            <a:spAutoFit/>
          </a:bodyPr>
          <a:lstStyle/>
          <a:p>
            <a:pPr algn="ctr"/>
            <a:r>
              <a:rPr lang="en-US" sz="4400" b="1" dirty="0">
                <a:solidFill>
                  <a:srgbClr val="002060"/>
                </a:solidFill>
                <a:latin typeface="Constantia" panose="02030602050306030303" pitchFamily="18" charset="0"/>
              </a:rPr>
              <a:t>You Should Have:</a:t>
            </a:r>
          </a:p>
          <a:p>
            <a:pPr algn="ctr"/>
            <a:endParaRPr lang="en-US" sz="4000" dirty="0">
              <a:solidFill>
                <a:srgbClr val="002060"/>
              </a:solidFill>
              <a:latin typeface="Constantia" panose="02030602050306030303" pitchFamily="18" charset="0"/>
            </a:endParaRPr>
          </a:p>
        </p:txBody>
      </p:sp>
      <p:pic>
        <p:nvPicPr>
          <p:cNvPr id="1026" name="Picture 2" descr="http://bookstore.taftcollege.edu/StoreImages/33-258934-1.jpg"/>
          <p:cNvPicPr>
            <a:picLocks noChangeAspect="1" noChangeArrowheads="1"/>
          </p:cNvPicPr>
          <p:nvPr/>
        </p:nvPicPr>
        <p:blipFill rotWithShape="1">
          <a:blip r:embed="rId3">
            <a:extLst>
              <a:ext uri="{28A0092B-C50C-407E-A947-70E740481C1C}">
                <a14:useLocalDpi xmlns:a14="http://schemas.microsoft.com/office/drawing/2010/main" val="0"/>
              </a:ext>
            </a:extLst>
          </a:blip>
          <a:srcRect l="4154" t="14309" r="3847" b="15538"/>
          <a:stretch/>
        </p:blipFill>
        <p:spPr bwMode="auto">
          <a:xfrm>
            <a:off x="615945" y="1752600"/>
            <a:ext cx="3048000" cy="23242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rot="21301187">
            <a:off x="1158866" y="2558053"/>
            <a:ext cx="2209800" cy="461665"/>
          </a:xfrm>
          <a:prstGeom prst="rect">
            <a:avLst/>
          </a:prstGeom>
          <a:noFill/>
        </p:spPr>
        <p:txBody>
          <a:bodyPr wrap="square" rtlCol="0">
            <a:spAutoFit/>
          </a:bodyPr>
          <a:lstStyle/>
          <a:p>
            <a:pPr algn="ctr"/>
            <a:r>
              <a:rPr lang="en-US" sz="2400" b="1" dirty="0">
                <a:solidFill>
                  <a:srgbClr val="FF0000"/>
                </a:solidFill>
                <a:latin typeface="Bookman Old Style" panose="02050604050505020204" pitchFamily="18" charset="0"/>
              </a:rPr>
              <a:t>Inadmissible</a:t>
            </a:r>
          </a:p>
        </p:txBody>
      </p:sp>
      <p:sp>
        <p:nvSpPr>
          <p:cNvPr id="16" name="TextBox 15"/>
          <p:cNvSpPr txBox="1"/>
          <p:nvPr/>
        </p:nvSpPr>
        <p:spPr>
          <a:xfrm rot="21217335">
            <a:off x="1165222" y="3081473"/>
            <a:ext cx="2209800" cy="523220"/>
          </a:xfrm>
          <a:prstGeom prst="rect">
            <a:avLst/>
          </a:prstGeom>
          <a:noFill/>
        </p:spPr>
        <p:txBody>
          <a:bodyPr wrap="square" rtlCol="0">
            <a:spAutoFit/>
          </a:bodyPr>
          <a:lstStyle/>
          <a:p>
            <a:pPr algn="ctr"/>
            <a:r>
              <a:rPr lang="en-US" sz="2800" b="1" dirty="0">
                <a:latin typeface="Bookman Old Style" panose="02050604050505020204" pitchFamily="18" charset="0"/>
              </a:rPr>
              <a:t>Admissible</a:t>
            </a:r>
          </a:p>
        </p:txBody>
      </p:sp>
      <p:sp>
        <p:nvSpPr>
          <p:cNvPr id="6" name="TextBox 5"/>
          <p:cNvSpPr txBox="1"/>
          <p:nvPr/>
        </p:nvSpPr>
        <p:spPr>
          <a:xfrm>
            <a:off x="5324475" y="2451858"/>
            <a:ext cx="2971800" cy="1569660"/>
          </a:xfrm>
          <a:prstGeom prst="rect">
            <a:avLst/>
          </a:prstGeom>
          <a:noFill/>
          <a:ln w="28575">
            <a:solidFill>
              <a:srgbClr val="002060"/>
            </a:solidFill>
          </a:ln>
        </p:spPr>
        <p:txBody>
          <a:bodyPr wrap="square" rtlCol="0">
            <a:spAutoFit/>
          </a:bodyPr>
          <a:lstStyle/>
          <a:p>
            <a:r>
              <a:rPr lang="en-US" sz="2400" b="1" dirty="0">
                <a:latin typeface="Cambria" panose="02040503050406030204" pitchFamily="18" charset="0"/>
              </a:rPr>
              <a:t>Handout Materials on the Virgin Islands Rules of Evidence (V.I.R.E.)</a:t>
            </a:r>
          </a:p>
        </p:txBody>
      </p:sp>
      <p:sp>
        <p:nvSpPr>
          <p:cNvPr id="7" name="Plus 6"/>
          <p:cNvSpPr/>
          <p:nvPr/>
        </p:nvSpPr>
        <p:spPr>
          <a:xfrm>
            <a:off x="3962400" y="2657564"/>
            <a:ext cx="914400" cy="914400"/>
          </a:xfrm>
          <a:prstGeom prst="mathPlus">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0121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838200"/>
          </a:xfrm>
        </p:spPr>
        <p:txBody>
          <a:bodyPr>
            <a:normAutofit fontScale="90000"/>
          </a:bodyPr>
          <a:lstStyle/>
          <a:p>
            <a:pPr marL="68580" indent="0" algn="ct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br>
              <a:rPr lang="en-US" sz="3200" dirty="0"/>
            </a:br>
            <a:r>
              <a:rPr lang="en-US" sz="3600" b="1" dirty="0">
                <a:solidFill>
                  <a:srgbClr val="002060"/>
                </a:solidFill>
                <a:latin typeface="Cambria" panose="02040503050406030204" pitchFamily="18" charset="0"/>
              </a:rPr>
              <a:t>Expert Testimony </a:t>
            </a:r>
            <a:br>
              <a:rPr lang="en-US" sz="3600" b="1" dirty="0">
                <a:solidFill>
                  <a:srgbClr val="002060"/>
                </a:solidFill>
                <a:latin typeface="Cambria" panose="02040503050406030204" pitchFamily="18" charset="0"/>
              </a:rPr>
            </a:br>
            <a:r>
              <a:rPr lang="en-US" sz="3600" b="1" dirty="0">
                <a:solidFill>
                  <a:srgbClr val="002060"/>
                </a:solidFill>
                <a:latin typeface="Cambria" panose="02040503050406030204" pitchFamily="18" charset="0"/>
              </a:rPr>
              <a:t>&amp; Wrongful Convictions</a:t>
            </a:r>
          </a:p>
        </p:txBody>
      </p:sp>
      <p:sp>
        <p:nvSpPr>
          <p:cNvPr id="3074" name="Content Placeholder 2"/>
          <p:cNvSpPr>
            <a:spLocks noGrp="1"/>
          </p:cNvSpPr>
          <p:nvPr>
            <p:ph idx="1"/>
          </p:nvPr>
        </p:nvSpPr>
        <p:spPr>
          <a:xfrm>
            <a:off x="533400" y="1524000"/>
            <a:ext cx="8077200" cy="1752600"/>
          </a:xfrm>
          <a:ln w="28575">
            <a:solidFill>
              <a:schemeClr val="tx1"/>
            </a:solidFill>
          </a:ln>
        </p:spPr>
        <p:txBody>
          <a:bodyPr>
            <a:normAutofit fontScale="92500" lnSpcReduction="10000"/>
          </a:bodyPr>
          <a:lstStyle/>
          <a:p>
            <a:pPr marL="68580" indent="0">
              <a:lnSpc>
                <a:spcPct val="90000"/>
              </a:lnSpc>
              <a:buNone/>
              <a:defRPr/>
            </a:pPr>
            <a:endParaRPr lang="en-US" dirty="0">
              <a:latin typeface="Cambria" panose="02040503050406030204" pitchFamily="18" charset="0"/>
            </a:endParaRPr>
          </a:p>
          <a:p>
            <a:pPr marL="68580" indent="0">
              <a:lnSpc>
                <a:spcPct val="90000"/>
              </a:lnSpc>
              <a:buNone/>
              <a:defRPr/>
            </a:pPr>
            <a:r>
              <a:rPr lang="en-US" sz="2800" dirty="0">
                <a:solidFill>
                  <a:schemeClr val="tx1"/>
                </a:solidFill>
                <a:latin typeface="Cambria" panose="02040503050406030204" pitchFamily="18" charset="0"/>
              </a:rPr>
              <a:t>Since 1989, 2,363 prisoners have been exonerated of murder or another serious felony and 553 (25%) were convicted with flawed or misleading forensic evidence. </a:t>
            </a:r>
            <a:r>
              <a:rPr lang="en-US" sz="2000" dirty="0">
                <a:solidFill>
                  <a:srgbClr val="002060"/>
                </a:solidFill>
                <a:latin typeface="Cambria" panose="02040503050406030204" pitchFamily="18" charset="0"/>
              </a:rPr>
              <a:t>National Registry of Exonerations </a:t>
            </a: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30</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30</a:t>
            </a:fld>
            <a:endParaRPr lang="en-US" sz="1200">
              <a:solidFill>
                <a:srgbClr val="FFFFFF"/>
              </a:solidFill>
              <a:ea typeface="ＭＳ Ｐゴシック" pitchFamily="-112" charset="-128"/>
            </a:endParaRPr>
          </a:p>
        </p:txBody>
      </p:sp>
      <p:sp>
        <p:nvSpPr>
          <p:cNvPr id="7" name="TextBox 6"/>
          <p:cNvSpPr txBox="1"/>
          <p:nvPr/>
        </p:nvSpPr>
        <p:spPr>
          <a:xfrm>
            <a:off x="1676400" y="3552508"/>
            <a:ext cx="7143750" cy="1846659"/>
          </a:xfrm>
          <a:prstGeom prst="rect">
            <a:avLst/>
          </a:prstGeom>
          <a:noFill/>
        </p:spPr>
        <p:txBody>
          <a:bodyPr wrap="square" rtlCol="0">
            <a:spAutoFit/>
          </a:bodyPr>
          <a:lstStyle/>
          <a:p>
            <a:r>
              <a:rPr lang="en-US" sz="2400" dirty="0">
                <a:latin typeface="Cambria" panose="02040503050406030204" pitchFamily="18" charset="0"/>
              </a:rPr>
              <a:t>The expert testified that the crime scene hair sample “was unlikely to match anyone” other than the defendant, Edward Honaker. Honaker was later exonerated by DNA testing.</a:t>
            </a:r>
          </a:p>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552508"/>
            <a:ext cx="1371600" cy="1573481"/>
          </a:xfrm>
          <a:prstGeom prst="rect">
            <a:avLst/>
          </a:prstGeom>
          <a:ln>
            <a:solidFill>
              <a:schemeClr val="tx1"/>
            </a:solidFill>
          </a:ln>
        </p:spPr>
      </p:pic>
    </p:spTree>
    <p:extLst>
      <p:ext uri="{BB962C8B-B14F-4D97-AF65-F5344CB8AC3E}">
        <p14:creationId xmlns:p14="http://schemas.microsoft.com/office/powerpoint/2010/main" val="4205890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1219200"/>
          </a:xfrm>
          <a:ln>
            <a:noFill/>
          </a:ln>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r>
              <a:rPr lang="en-US" sz="3100" b="1" dirty="0">
                <a:solidFill>
                  <a:schemeClr val="tx1"/>
                </a:solidFill>
                <a:latin typeface="Cambria" panose="02040503050406030204" pitchFamily="18" charset="0"/>
              </a:rPr>
              <a:t>The National Academy of Science Report </a:t>
            </a:r>
            <a:r>
              <a:rPr lang="en-US" sz="2200" b="1" dirty="0">
                <a:solidFill>
                  <a:schemeClr val="tx1"/>
                </a:solidFill>
                <a:latin typeface="Cambria" panose="02040503050406030204" pitchFamily="18" charset="0"/>
              </a:rPr>
              <a:t>(2009)</a:t>
            </a:r>
            <a:br>
              <a:rPr lang="en-US" sz="2200" b="1" dirty="0">
                <a:solidFill>
                  <a:schemeClr val="tx1"/>
                </a:solidFill>
                <a:latin typeface="Cambria" panose="02040503050406030204" pitchFamily="18" charset="0"/>
              </a:rPr>
            </a:br>
            <a:r>
              <a:rPr lang="en-US" sz="2800" b="1" i="1" dirty="0">
                <a:solidFill>
                  <a:srgbClr val="002060"/>
                </a:solidFill>
                <a:latin typeface="Cambria" panose="02040503050406030204" pitchFamily="18" charset="0"/>
              </a:rPr>
              <a:t>“Strengthening Forensic Science in the United States:  </a:t>
            </a:r>
            <a:br>
              <a:rPr lang="en-US" sz="2800" b="1" i="1" dirty="0">
                <a:solidFill>
                  <a:srgbClr val="002060"/>
                </a:solidFill>
                <a:latin typeface="Cambria" panose="02040503050406030204" pitchFamily="18" charset="0"/>
              </a:rPr>
            </a:br>
            <a:r>
              <a:rPr lang="en-US" sz="2800" b="1" i="1" dirty="0">
                <a:solidFill>
                  <a:srgbClr val="002060"/>
                </a:solidFill>
                <a:latin typeface="Cambria" panose="02040503050406030204" pitchFamily="18" charset="0"/>
              </a:rPr>
              <a:t>A Path Forward</a:t>
            </a:r>
            <a:endParaRPr lang="en-US" sz="3100" b="1" dirty="0">
              <a:solidFill>
                <a:srgbClr val="002060"/>
              </a:solidFill>
              <a:latin typeface="Cambria" panose="02040503050406030204"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smtClean="0">
                <a:solidFill>
                  <a:srgbClr val="FFFFFF"/>
                </a:solidFill>
              </a:rPr>
              <a:pPr/>
              <a:t>31</a:t>
            </a:fld>
            <a:endParaRPr lang="en-US">
              <a:solidFill>
                <a:srgbClr val="FFFFFF"/>
              </a:solidFill>
            </a:endParaRPr>
          </a:p>
        </p:txBody>
      </p:sp>
      <p:sp>
        <p:nvSpPr>
          <p:cNvPr id="3074" name="Content Placeholder 2"/>
          <p:cNvSpPr>
            <a:spLocks noGrp="1"/>
          </p:cNvSpPr>
          <p:nvPr>
            <p:ph sz="quarter" idx="13"/>
          </p:nvPr>
        </p:nvSpPr>
        <p:spPr>
          <a:xfrm>
            <a:off x="228600" y="1905000"/>
            <a:ext cx="8763000" cy="4495800"/>
          </a:xfrm>
          <a:ln>
            <a:solidFill>
              <a:schemeClr val="tx1"/>
            </a:solidFill>
          </a:ln>
        </p:spPr>
        <p:txBody>
          <a:bodyPr>
            <a:normAutofit/>
          </a:bodyPr>
          <a:lstStyle/>
          <a:p>
            <a:pPr>
              <a:buNone/>
            </a:pPr>
            <a:endParaRPr lang="en-US" sz="1600" dirty="0">
              <a:solidFill>
                <a:schemeClr val="tx1"/>
              </a:solidFill>
              <a:latin typeface="Cambria" panose="02040503050406030204" pitchFamily="18" charset="0"/>
            </a:endParaRPr>
          </a:p>
          <a:p>
            <a:pPr>
              <a:buNone/>
            </a:pPr>
            <a:r>
              <a:rPr lang="en-US" sz="2800" b="1" i="1" dirty="0">
                <a:solidFill>
                  <a:srgbClr val="002060"/>
                </a:solidFill>
                <a:latin typeface="Cambria" panose="02040503050406030204" pitchFamily="18" charset="0"/>
              </a:rPr>
              <a:t>Questioned:</a:t>
            </a:r>
            <a:r>
              <a:rPr lang="en-US" sz="2000" dirty="0">
                <a:solidFill>
                  <a:srgbClr val="532476"/>
                </a:solidFill>
                <a:latin typeface="Cambria" panose="02040503050406030204" pitchFamily="18" charset="0"/>
              </a:rPr>
              <a:t> </a:t>
            </a:r>
            <a:r>
              <a:rPr lang="en-US" dirty="0">
                <a:solidFill>
                  <a:schemeClr val="tx1"/>
                </a:solidFill>
                <a:latin typeface="Cambria" panose="02040503050406030204" pitchFamily="18" charset="0"/>
              </a:rPr>
              <a:t>the accuracy, reliability, and validity of  non-DNA forensic feature comparison analysis; forensic expert testimony appears to be based more on subjectivity than science</a:t>
            </a:r>
            <a:endParaRPr lang="en-US" sz="2000" dirty="0">
              <a:solidFill>
                <a:schemeClr val="tx1"/>
              </a:solidFill>
              <a:latin typeface="Cambria" panose="02040503050406030204" pitchFamily="18" charset="0"/>
            </a:endParaRPr>
          </a:p>
          <a:p>
            <a:pPr>
              <a:buNone/>
            </a:pPr>
            <a:endParaRPr lang="en-US" sz="1600" dirty="0">
              <a:solidFill>
                <a:schemeClr val="tx1"/>
              </a:solidFill>
              <a:latin typeface="Cambria" panose="02040503050406030204" pitchFamily="18" charset="0"/>
            </a:endParaRPr>
          </a:p>
          <a:p>
            <a:pPr marL="68580" indent="0">
              <a:buNone/>
            </a:pPr>
            <a:r>
              <a:rPr lang="en-US" sz="2800" b="1" i="1" dirty="0">
                <a:solidFill>
                  <a:srgbClr val="002060"/>
                </a:solidFill>
                <a:latin typeface="Cambria" panose="02040503050406030204" pitchFamily="18" charset="0"/>
              </a:rPr>
              <a:t>Concluded:</a:t>
            </a:r>
            <a:r>
              <a:rPr lang="en-US" sz="1600" dirty="0">
                <a:solidFill>
                  <a:schemeClr val="tx1"/>
                </a:solidFill>
                <a:latin typeface="Cambria" panose="02040503050406030204" pitchFamily="18" charset="0"/>
              </a:rPr>
              <a:t>  </a:t>
            </a:r>
            <a:r>
              <a:rPr lang="en-US" sz="2000" i="1" dirty="0">
                <a:solidFill>
                  <a:schemeClr val="tx1"/>
                </a:solidFill>
                <a:latin typeface="Cambria" panose="02040503050406030204" pitchFamily="18" charset="0"/>
              </a:rPr>
              <a:t>“</a:t>
            </a:r>
            <a:r>
              <a:rPr lang="en-US" i="1" dirty="0">
                <a:solidFill>
                  <a:schemeClr val="tx1"/>
                </a:solidFill>
                <a:latin typeface="Cambria" panose="02040503050406030204" pitchFamily="18" charset="0"/>
              </a:rPr>
              <a:t>Much forensic evidence— including, for example, bite marks and firearm and tool mark identifications —is introduced in criminal trials without any meaningful scientific validation, determination of error rates, or reliability testing to explain the limits of the discipline”</a:t>
            </a:r>
          </a:p>
          <a:p>
            <a:pPr>
              <a:buNone/>
            </a:pPr>
            <a:endParaRPr lang="en-US" sz="1600" dirty="0">
              <a:solidFill>
                <a:schemeClr val="tx1"/>
              </a:solidFill>
              <a:latin typeface="Cambria" panose="02040503050406030204" pitchFamily="18" charset="0"/>
            </a:endParaRPr>
          </a:p>
          <a:p>
            <a:pPr>
              <a:buNone/>
            </a:pPr>
            <a:endParaRPr lang="en-US" sz="1600" dirty="0">
              <a:solidFill>
                <a:schemeClr val="tx1"/>
              </a:solidFill>
              <a:latin typeface="Cambria" panose="02040503050406030204" pitchFamily="18" charset="0"/>
            </a:endParaRPr>
          </a:p>
          <a:p>
            <a:pPr>
              <a:buNone/>
            </a:pPr>
            <a:endParaRPr lang="en-US" sz="4900" dirty="0">
              <a:solidFill>
                <a:schemeClr val="tx1"/>
              </a:solidFill>
              <a:latin typeface="Constantia" panose="02030602050306030303" pitchFamily="18" charset="0"/>
            </a:endParaRPr>
          </a:p>
          <a:p>
            <a:pPr>
              <a:buNone/>
            </a:pPr>
            <a:endParaRPr lang="en-US" sz="4900" dirty="0">
              <a:solidFill>
                <a:schemeClr val="tx1"/>
              </a:solidFill>
              <a:latin typeface="Constantia" panose="02030602050306030303" pitchFamily="18" charset="0"/>
            </a:endParaRPr>
          </a:p>
          <a:p>
            <a:pPr>
              <a:buNone/>
            </a:pPr>
            <a:endParaRPr lang="en-US" sz="4900" dirty="0">
              <a:solidFill>
                <a:schemeClr val="tx1"/>
              </a:solidFill>
              <a:latin typeface="Constantia" panose="02030602050306030303" pitchFamily="18" charset="0"/>
            </a:endParaRPr>
          </a:p>
          <a:p>
            <a:pPr>
              <a:buNone/>
            </a:pPr>
            <a:endParaRPr lang="en-US" sz="4900" dirty="0">
              <a:solidFill>
                <a:schemeClr val="tx1"/>
              </a:solidFill>
              <a:latin typeface="Constantia" panose="02030602050306030303" pitchFamily="18" charset="0"/>
            </a:endParaRPr>
          </a:p>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31</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2910695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1143000"/>
          </a:xfrm>
        </p:spPr>
        <p:txBody>
          <a:bodyPr>
            <a:normAutofit fontScale="90000"/>
          </a:bodyPr>
          <a:lstStyle/>
          <a:p>
            <a:pPr algn="ctr"/>
            <a:br>
              <a:rPr lang="en-US" b="1" spc="-150" dirty="0">
                <a:solidFill>
                  <a:schemeClr val="tx1"/>
                </a:solidFill>
              </a:rPr>
            </a:br>
            <a:br>
              <a:rPr lang="en-US" b="1" spc="-150" dirty="0">
                <a:solidFill>
                  <a:schemeClr val="tx1"/>
                </a:solidFill>
              </a:rPr>
            </a:br>
            <a:br>
              <a:rPr lang="en-US" b="1" spc="-150" dirty="0">
                <a:solidFill>
                  <a:schemeClr val="tx1"/>
                </a:solidFill>
              </a:rPr>
            </a:br>
            <a:br>
              <a:rPr lang="en-US" b="1" spc="-150" dirty="0">
                <a:solidFill>
                  <a:schemeClr val="tx1"/>
                </a:solidFill>
              </a:rPr>
            </a:br>
            <a:br>
              <a:rPr lang="en-US" b="1" spc="-150" dirty="0">
                <a:solidFill>
                  <a:schemeClr val="tx1"/>
                </a:solidFill>
              </a:rPr>
            </a:br>
            <a:br>
              <a:rPr lang="en-US" b="1" spc="-150" dirty="0">
                <a:solidFill>
                  <a:schemeClr val="tx1"/>
                </a:solidFill>
              </a:rPr>
            </a:br>
            <a:r>
              <a:rPr lang="en-US" sz="2700" b="1" spc="-150" dirty="0">
                <a:solidFill>
                  <a:schemeClr val="tx1"/>
                </a:solidFill>
                <a:latin typeface="Cambria" panose="02040503050406030204" pitchFamily="18" charset="0"/>
              </a:rPr>
              <a:t>President’s Council of Advisors on Science and Technology </a:t>
            </a:r>
            <a:br>
              <a:rPr lang="en-US" sz="2700" b="1" spc="-150" dirty="0">
                <a:solidFill>
                  <a:schemeClr val="tx1"/>
                </a:solidFill>
                <a:latin typeface="Cambria" panose="02040503050406030204" pitchFamily="18" charset="0"/>
              </a:rPr>
            </a:br>
            <a:r>
              <a:rPr lang="en-US" sz="2700" b="1" spc="-150" dirty="0">
                <a:solidFill>
                  <a:schemeClr val="tx1"/>
                </a:solidFill>
                <a:latin typeface="Cambria" panose="02040503050406030204" pitchFamily="18" charset="0"/>
              </a:rPr>
              <a:t>(“PCAST Report”) (2016)  </a:t>
            </a:r>
            <a:br>
              <a:rPr lang="en-US" sz="2700" b="1" spc="-150" dirty="0">
                <a:solidFill>
                  <a:schemeClr val="tx1"/>
                </a:solidFill>
                <a:latin typeface="Cambria" panose="02040503050406030204" pitchFamily="18" charset="0"/>
              </a:rPr>
            </a:br>
            <a:endParaRPr lang="en-US" b="1" spc="-150" dirty="0">
              <a:solidFill>
                <a:schemeClr val="tx1"/>
              </a:solidFill>
            </a:endParaRPr>
          </a:p>
        </p:txBody>
      </p:sp>
      <p:sp>
        <p:nvSpPr>
          <p:cNvPr id="3074" name="Content Placeholder 2"/>
          <p:cNvSpPr>
            <a:spLocks noGrp="1"/>
          </p:cNvSpPr>
          <p:nvPr>
            <p:ph idx="1"/>
          </p:nvPr>
        </p:nvSpPr>
        <p:spPr>
          <a:xfrm>
            <a:off x="361950" y="838200"/>
            <a:ext cx="8305800" cy="4343400"/>
          </a:xfrm>
        </p:spPr>
        <p:txBody>
          <a:bodyPr>
            <a:normAutofit/>
          </a:bodyPr>
          <a:lstStyle/>
          <a:p>
            <a:pPr>
              <a:buNone/>
            </a:pPr>
            <a:r>
              <a:rPr lang="en-US" sz="2000" b="1" dirty="0">
                <a:solidFill>
                  <a:schemeClr val="tx1"/>
                </a:solidFill>
                <a:latin typeface="Constantia" panose="02030602050306030303" pitchFamily="18" charset="0"/>
              </a:rPr>
              <a:t>	</a:t>
            </a:r>
            <a:endParaRPr lang="en-US" dirty="0"/>
          </a:p>
          <a:p>
            <a:pPr>
              <a:buNone/>
            </a:pPr>
            <a:endParaRPr lang="en-US" dirty="0"/>
          </a:p>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32</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32</a:t>
            </a:fld>
            <a:endParaRPr lang="en-US" sz="1200">
              <a:solidFill>
                <a:srgbClr val="FFFFFF"/>
              </a:solidFill>
              <a:ea typeface="ＭＳ Ｐゴシック" pitchFamily="-112" charset="-128"/>
            </a:endParaRPr>
          </a:p>
        </p:txBody>
      </p:sp>
      <p:sp>
        <p:nvSpPr>
          <p:cNvPr id="6" name="Content Placeholder 2"/>
          <p:cNvSpPr txBox="1">
            <a:spLocks/>
          </p:cNvSpPr>
          <p:nvPr/>
        </p:nvSpPr>
        <p:spPr>
          <a:xfrm>
            <a:off x="381000" y="1599164"/>
            <a:ext cx="8382000" cy="5030236"/>
          </a:xfrm>
          <a:prstGeom prst="rect">
            <a:avLst/>
          </a:prstGeom>
          <a:ln w="28575">
            <a:solidFill>
              <a:srgbClr val="002060"/>
            </a:solidFill>
          </a:ln>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sz="2800" b="1" i="1" dirty="0">
                <a:solidFill>
                  <a:srgbClr val="002060"/>
                </a:solidFill>
                <a:latin typeface="Cambria" panose="02040503050406030204" pitchFamily="18" charset="0"/>
              </a:rPr>
              <a:t>Found</a:t>
            </a:r>
            <a:r>
              <a:rPr lang="en-US" sz="2000" dirty="0">
                <a:solidFill>
                  <a:schemeClr val="tx1"/>
                </a:solidFill>
                <a:latin typeface="Cambria" panose="02040503050406030204" pitchFamily="18" charset="0"/>
              </a:rPr>
              <a:t>:  </a:t>
            </a:r>
          </a:p>
          <a:p>
            <a:pPr marL="68580" indent="0">
              <a:buNone/>
            </a:pPr>
            <a:r>
              <a:rPr lang="en-US" sz="2000" dirty="0">
                <a:solidFill>
                  <a:schemeClr val="tx1"/>
                </a:solidFill>
                <a:latin typeface="Cambria" panose="02040503050406030204" pitchFamily="18" charset="0"/>
              </a:rPr>
              <a:t>1.  Experts are testifying  to conclusions not validated by the current state of the science.  All results for every forensic science method should indicate the degree uncertainty based on empirical data</a:t>
            </a:r>
          </a:p>
          <a:p>
            <a:pPr marL="68580" indent="0">
              <a:buNone/>
            </a:pPr>
            <a:endParaRPr lang="en-US" sz="2000" dirty="0">
              <a:solidFill>
                <a:schemeClr val="tx1"/>
              </a:solidFill>
              <a:latin typeface="Cambria" panose="02040503050406030204" pitchFamily="18" charset="0"/>
            </a:endParaRPr>
          </a:p>
          <a:p>
            <a:pPr marL="68580" indent="0">
              <a:buNone/>
            </a:pPr>
            <a:r>
              <a:rPr lang="en-US" sz="2600" i="1" dirty="0">
                <a:solidFill>
                  <a:srgbClr val="7030A0"/>
                </a:solidFill>
                <a:latin typeface="Cambria" panose="02040503050406030204" pitchFamily="18" charset="0"/>
              </a:rPr>
              <a:t> </a:t>
            </a:r>
            <a:r>
              <a:rPr lang="en-US" sz="2200" b="1" i="1" dirty="0">
                <a:solidFill>
                  <a:srgbClr val="002060"/>
                </a:solidFill>
                <a:latin typeface="Cambria" panose="02040503050406030204" pitchFamily="18" charset="0"/>
              </a:rPr>
              <a:t>“I have determined to a reasonable degree of scientific certainty that the shoe imprint matches the defendant”</a:t>
            </a:r>
          </a:p>
          <a:p>
            <a:pPr marL="68580" indent="0">
              <a:buNone/>
            </a:pPr>
            <a:endParaRPr lang="en-US" sz="2200" b="1" i="1" dirty="0">
              <a:solidFill>
                <a:srgbClr val="002060"/>
              </a:solidFill>
              <a:latin typeface="Cambria" panose="02040503050406030204" pitchFamily="18" charset="0"/>
            </a:endParaRPr>
          </a:p>
          <a:p>
            <a:pPr marL="68580" indent="0">
              <a:buNone/>
            </a:pPr>
            <a:r>
              <a:rPr lang="en-US" sz="2200" b="1" i="1" dirty="0">
                <a:solidFill>
                  <a:srgbClr val="002060"/>
                </a:solidFill>
                <a:latin typeface="Cambria" panose="02040503050406030204" pitchFamily="18" charset="0"/>
              </a:rPr>
              <a:t>“I am 100% certain; fingerprints have a zero percent error rate”</a:t>
            </a:r>
          </a:p>
          <a:p>
            <a:pPr marL="68580" indent="0">
              <a:buNone/>
            </a:pPr>
            <a:endParaRPr lang="en-US" sz="2200" b="1" i="1" dirty="0">
              <a:solidFill>
                <a:srgbClr val="002060"/>
              </a:solidFill>
              <a:latin typeface="Cambria" panose="02040503050406030204" pitchFamily="18" charset="0"/>
            </a:endParaRPr>
          </a:p>
          <a:p>
            <a:pPr marL="68580" indent="0">
              <a:buNone/>
            </a:pPr>
            <a:r>
              <a:rPr lang="en-US" sz="2200" b="1" i="1" dirty="0">
                <a:solidFill>
                  <a:srgbClr val="002060"/>
                </a:solidFill>
                <a:latin typeface="Cambria" panose="02040503050406030204" pitchFamily="18" charset="0"/>
              </a:rPr>
              <a:t>“There is a 1 in 11 million chance that this hair sample would match anyone other than the defendant”</a:t>
            </a:r>
          </a:p>
          <a:p>
            <a:pPr marL="68580" indent="0">
              <a:buNone/>
            </a:pPr>
            <a:endParaRPr lang="en-US" sz="2000" dirty="0">
              <a:solidFill>
                <a:schemeClr val="tx1"/>
              </a:solidFill>
              <a:latin typeface="Cambria" panose="02040503050406030204" pitchFamily="18" charset="0"/>
            </a:endParaRPr>
          </a:p>
        </p:txBody>
      </p:sp>
      <p:sp>
        <p:nvSpPr>
          <p:cNvPr id="7" name="Title 1"/>
          <p:cNvSpPr txBox="1">
            <a:spLocks/>
          </p:cNvSpPr>
          <p:nvPr/>
        </p:nvSpPr>
        <p:spPr>
          <a:xfrm>
            <a:off x="1043490" y="1027664"/>
            <a:ext cx="7024744" cy="1143000"/>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en-US" b="1">
                <a:solidFill>
                  <a:schemeClr val="tx1"/>
                </a:solidFill>
              </a:rPr>
            </a:br>
            <a:br>
              <a:rPr lang="en-US" b="1">
                <a:solidFill>
                  <a:schemeClr val="tx1"/>
                </a:solidFill>
              </a:rPr>
            </a:br>
            <a:br>
              <a:rPr lang="en-US" b="1">
                <a:solidFill>
                  <a:schemeClr val="tx1"/>
                </a:solidFill>
              </a:rPr>
            </a:br>
            <a:endParaRPr lang="en-US" b="1" dirty="0">
              <a:solidFill>
                <a:schemeClr val="tx1"/>
              </a:solidFill>
            </a:endParaRPr>
          </a:p>
        </p:txBody>
      </p:sp>
    </p:spTree>
    <p:extLst>
      <p:ext uri="{BB962C8B-B14F-4D97-AF65-F5344CB8AC3E}">
        <p14:creationId xmlns:p14="http://schemas.microsoft.com/office/powerpoint/2010/main" val="2384405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4325"/>
            <a:ext cx="8534400" cy="1143000"/>
          </a:xfrm>
          <a:ln>
            <a:solidFill>
              <a:schemeClr val="tx1"/>
            </a:solidFill>
          </a:ln>
        </p:spPr>
        <p:txBody>
          <a:bodyPr>
            <a:normAutofit fontScale="90000"/>
          </a:bodyPr>
          <a:lstStyle/>
          <a:p>
            <a:pPr algn="ctr"/>
            <a:br>
              <a:rPr lang="en-US" b="1" spc="-150" dirty="0">
                <a:solidFill>
                  <a:schemeClr val="tx1"/>
                </a:solidFill>
              </a:rPr>
            </a:br>
            <a:br>
              <a:rPr lang="en-US" b="1" spc="-150" dirty="0">
                <a:solidFill>
                  <a:schemeClr val="tx1"/>
                </a:solidFill>
              </a:rPr>
            </a:br>
            <a:br>
              <a:rPr lang="en-US" b="1" spc="-150" dirty="0">
                <a:solidFill>
                  <a:schemeClr val="tx1"/>
                </a:solidFill>
              </a:rPr>
            </a:br>
            <a:br>
              <a:rPr lang="en-US" b="1" spc="-150" dirty="0">
                <a:solidFill>
                  <a:schemeClr val="tx1"/>
                </a:solidFill>
              </a:rPr>
            </a:br>
            <a:br>
              <a:rPr lang="en-US" b="1" spc="-150" dirty="0">
                <a:solidFill>
                  <a:schemeClr val="tx1"/>
                </a:solidFill>
              </a:rPr>
            </a:br>
            <a:br>
              <a:rPr lang="en-US" b="1" spc="-150" dirty="0">
                <a:solidFill>
                  <a:schemeClr val="tx1"/>
                </a:solidFill>
              </a:rPr>
            </a:br>
            <a:r>
              <a:rPr lang="en-US" b="1" spc="-150" dirty="0">
                <a:solidFill>
                  <a:srgbClr val="002060"/>
                </a:solidFill>
                <a:latin typeface="Cambria" panose="02040503050406030204" pitchFamily="18" charset="0"/>
              </a:rPr>
              <a:t>Reaction from the Bench</a:t>
            </a:r>
          </a:p>
        </p:txBody>
      </p:sp>
      <p:sp>
        <p:nvSpPr>
          <p:cNvPr id="3074" name="Content Placeholder 2"/>
          <p:cNvSpPr>
            <a:spLocks noGrp="1"/>
          </p:cNvSpPr>
          <p:nvPr>
            <p:ph idx="1"/>
          </p:nvPr>
        </p:nvSpPr>
        <p:spPr>
          <a:xfrm>
            <a:off x="576206" y="2743200"/>
            <a:ext cx="8305800" cy="4343400"/>
          </a:xfrm>
        </p:spPr>
        <p:txBody>
          <a:bodyPr>
            <a:normAutofit/>
          </a:bodyPr>
          <a:lstStyle/>
          <a:p>
            <a:pPr>
              <a:buNone/>
            </a:pPr>
            <a:r>
              <a:rPr lang="en-US" sz="2000" b="1" dirty="0">
                <a:solidFill>
                  <a:schemeClr val="tx1"/>
                </a:solidFill>
                <a:latin typeface="Constantia" panose="02030602050306030303" pitchFamily="18" charset="0"/>
              </a:rPr>
              <a:t>	</a:t>
            </a:r>
            <a:endParaRPr lang="en-US" dirty="0"/>
          </a:p>
          <a:p>
            <a:pPr>
              <a:buNone/>
            </a:pPr>
            <a:endParaRPr lang="en-US" dirty="0"/>
          </a:p>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33</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33</a:t>
            </a:fld>
            <a:endParaRPr lang="en-US" sz="1200">
              <a:solidFill>
                <a:srgbClr val="FFFFFF"/>
              </a:solidFill>
              <a:ea typeface="ＭＳ Ｐゴシック" pitchFamily="-112" charset="-128"/>
            </a:endParaRPr>
          </a:p>
        </p:txBody>
      </p:sp>
      <p:sp>
        <p:nvSpPr>
          <p:cNvPr id="6" name="Content Placeholder 2"/>
          <p:cNvSpPr txBox="1">
            <a:spLocks/>
          </p:cNvSpPr>
          <p:nvPr/>
        </p:nvSpPr>
        <p:spPr>
          <a:xfrm>
            <a:off x="381000" y="1599164"/>
            <a:ext cx="8382000" cy="5030236"/>
          </a:xfrm>
          <a:prstGeom prst="rect">
            <a:avLst/>
          </a:prstGeom>
          <a:ln w="28575">
            <a:solidFill>
              <a:srgbClr val="002060"/>
            </a:solidFill>
          </a:ln>
        </p:spPr>
        <p:txBody>
          <a:bodyPr>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sz="2800" b="1" i="1" dirty="0">
                <a:solidFill>
                  <a:srgbClr val="002060"/>
                </a:solidFill>
                <a:latin typeface="Cambria" panose="02040503050406030204" pitchFamily="18" charset="0"/>
              </a:rPr>
              <a:t>Judicial Restrictions on Forensic Expert Testimony</a:t>
            </a:r>
            <a:r>
              <a:rPr lang="en-US" sz="2000" dirty="0">
                <a:solidFill>
                  <a:schemeClr val="tx1"/>
                </a:solidFill>
                <a:latin typeface="Cambria" panose="02040503050406030204" pitchFamily="18" charset="0"/>
              </a:rPr>
              <a:t>:  </a:t>
            </a:r>
          </a:p>
          <a:p>
            <a:pPr marL="68580" indent="0">
              <a:buNone/>
            </a:pPr>
            <a:endParaRPr lang="en-US" sz="2000" dirty="0">
              <a:solidFill>
                <a:schemeClr val="tx1"/>
              </a:solidFill>
              <a:latin typeface="Cambria" panose="02040503050406030204" pitchFamily="18" charset="0"/>
            </a:endParaRPr>
          </a:p>
          <a:p>
            <a:pPr marL="68580" indent="0">
              <a:buNone/>
            </a:pPr>
            <a:r>
              <a:rPr lang="en-US" sz="2000" dirty="0">
                <a:solidFill>
                  <a:schemeClr val="tx1"/>
                </a:solidFill>
                <a:latin typeface="Cambria" panose="02040503050406030204" pitchFamily="18" charset="0"/>
              </a:rPr>
              <a:t>I</a:t>
            </a:r>
            <a:r>
              <a:rPr lang="en-US" dirty="0">
                <a:solidFill>
                  <a:schemeClr val="tx1"/>
                </a:solidFill>
                <a:latin typeface="Cambria" panose="02040503050406030204" pitchFamily="18" charset="0"/>
              </a:rPr>
              <a:t>.  Preclude the forensic expert from expressing </a:t>
            </a:r>
            <a:r>
              <a:rPr lang="en-US" b="1" dirty="0">
                <a:solidFill>
                  <a:schemeClr val="tx1"/>
                </a:solidFill>
                <a:latin typeface="Cambria" panose="02040503050406030204" pitchFamily="18" charset="0"/>
              </a:rPr>
              <a:t>false certainty or presenting statistical probabilities </a:t>
            </a:r>
            <a:r>
              <a:rPr lang="en-US" dirty="0">
                <a:solidFill>
                  <a:schemeClr val="tx1"/>
                </a:solidFill>
                <a:latin typeface="Cambria" panose="02040503050406030204" pitchFamily="18" charset="0"/>
              </a:rPr>
              <a:t>unsupported by research</a:t>
            </a:r>
          </a:p>
          <a:p>
            <a:pPr marL="525780" indent="-457200">
              <a:buAutoNum type="arabicPeriod"/>
            </a:pPr>
            <a:endParaRPr lang="en-US" dirty="0">
              <a:solidFill>
                <a:schemeClr val="tx1"/>
              </a:solidFill>
              <a:latin typeface="Cambria" panose="02040503050406030204" pitchFamily="18" charset="0"/>
            </a:endParaRPr>
          </a:p>
          <a:p>
            <a:pPr marL="68580" indent="0">
              <a:buNone/>
            </a:pPr>
            <a:r>
              <a:rPr lang="en-US" dirty="0">
                <a:solidFill>
                  <a:schemeClr val="tx1"/>
                </a:solidFill>
                <a:latin typeface="Cambria" panose="02040503050406030204" pitchFamily="18" charset="0"/>
              </a:rPr>
              <a:t>II.  </a:t>
            </a:r>
            <a:r>
              <a:rPr lang="en-US" b="1" dirty="0">
                <a:solidFill>
                  <a:schemeClr val="tx1"/>
                </a:solidFill>
                <a:latin typeface="Cambria" panose="02040503050406030204" pitchFamily="18" charset="0"/>
              </a:rPr>
              <a:t>Preclude Individualization</a:t>
            </a:r>
          </a:p>
          <a:p>
            <a:pPr marL="68580" indent="0">
              <a:buNone/>
            </a:pPr>
            <a:r>
              <a:rPr lang="en-US" dirty="0">
                <a:solidFill>
                  <a:schemeClr val="tx1"/>
                </a:solidFill>
                <a:latin typeface="Cambria" panose="02040503050406030204" pitchFamily="18" charset="0"/>
              </a:rPr>
              <a:t>In some state and federal cases, trial courts have allowed the examiner to testify </a:t>
            </a:r>
            <a:r>
              <a:rPr lang="en-US" b="1" i="1" dirty="0">
                <a:solidFill>
                  <a:schemeClr val="tx1"/>
                </a:solidFill>
                <a:latin typeface="Cambria" panose="02040503050406030204" pitchFamily="18" charset="0"/>
              </a:rPr>
              <a:t>only that the evidentiary sample shares characteristics and similarities </a:t>
            </a:r>
            <a:r>
              <a:rPr lang="en-US" dirty="0">
                <a:solidFill>
                  <a:schemeClr val="tx1"/>
                </a:solidFill>
                <a:latin typeface="Cambria" panose="02040503050406030204" pitchFamily="18" charset="0"/>
              </a:rPr>
              <a:t>with the defendant or an item linked to the defendant, especially in cases involving found that forensic document examinations, handwriting analysis, and ballistics</a:t>
            </a:r>
          </a:p>
          <a:p>
            <a:pPr marL="68580" indent="0">
              <a:buNone/>
            </a:pPr>
            <a:endParaRPr lang="en-US" sz="2000" dirty="0">
              <a:solidFill>
                <a:schemeClr val="tx1"/>
              </a:solidFill>
              <a:latin typeface="Cambria" panose="02040503050406030204" pitchFamily="18" charset="0"/>
            </a:endParaRPr>
          </a:p>
        </p:txBody>
      </p:sp>
      <p:sp>
        <p:nvSpPr>
          <p:cNvPr id="7" name="Title 1"/>
          <p:cNvSpPr txBox="1">
            <a:spLocks/>
          </p:cNvSpPr>
          <p:nvPr/>
        </p:nvSpPr>
        <p:spPr>
          <a:xfrm>
            <a:off x="585731" y="304800"/>
            <a:ext cx="7024744" cy="1143000"/>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en-US" b="1">
                <a:solidFill>
                  <a:schemeClr val="tx1"/>
                </a:solidFill>
              </a:rPr>
            </a:br>
            <a:br>
              <a:rPr lang="en-US" b="1">
                <a:solidFill>
                  <a:schemeClr val="tx1"/>
                </a:solidFill>
              </a:rPr>
            </a:br>
            <a:br>
              <a:rPr lang="en-US" b="1">
                <a:solidFill>
                  <a:schemeClr val="tx1"/>
                </a:solidFill>
              </a:rPr>
            </a:br>
            <a:endParaRPr lang="en-US" b="1" dirty="0">
              <a:solidFill>
                <a:schemeClr val="tx1"/>
              </a:solidFill>
            </a:endParaRPr>
          </a:p>
        </p:txBody>
      </p:sp>
    </p:spTree>
    <p:extLst>
      <p:ext uri="{BB962C8B-B14F-4D97-AF65-F5344CB8AC3E}">
        <p14:creationId xmlns:p14="http://schemas.microsoft.com/office/powerpoint/2010/main" val="2933844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304800" y="685800"/>
            <a:ext cx="8610600" cy="5821363"/>
          </a:xfrm>
          <a:ln w="19050">
            <a:solidFill>
              <a:schemeClr val="tx1"/>
            </a:solidFill>
          </a:ln>
        </p:spPr>
        <p:txBody>
          <a:bodyPr>
            <a:normAutofit fontScale="62500" lnSpcReduction="20000"/>
          </a:bodyPr>
          <a:lstStyle/>
          <a:p>
            <a:pPr>
              <a:buNone/>
            </a:pPr>
            <a:r>
              <a:rPr lang="en-US" sz="3600" dirty="0">
                <a:solidFill>
                  <a:schemeClr val="tx1"/>
                </a:solidFill>
                <a:latin typeface="Constantia" panose="02030602050306030303" pitchFamily="18" charset="0"/>
              </a:rPr>
              <a:t>	</a:t>
            </a:r>
            <a:r>
              <a:rPr lang="en-US" sz="3600" b="1" dirty="0">
                <a:solidFill>
                  <a:srgbClr val="002060"/>
                </a:solidFill>
                <a:latin typeface="Constantia" panose="02030602050306030303" pitchFamily="18" charset="0"/>
              </a:rPr>
              <a:t>DOJ “Uniform Language” Standards  for Forensic  Experts</a:t>
            </a:r>
          </a:p>
          <a:p>
            <a:pPr algn="ctr">
              <a:buNone/>
            </a:pPr>
            <a:r>
              <a:rPr lang="en-US" sz="2900" b="1" dirty="0">
                <a:solidFill>
                  <a:srgbClr val="002060"/>
                </a:solidFill>
                <a:latin typeface="Constantia" panose="02030602050306030303" pitchFamily="18" charset="0"/>
              </a:rPr>
              <a:t>(fiber, firearms, fingerprints, hair—2018-19)</a:t>
            </a:r>
          </a:p>
          <a:p>
            <a:pPr>
              <a:buNone/>
            </a:pPr>
            <a:endParaRPr lang="en-US" sz="3600" dirty="0">
              <a:solidFill>
                <a:schemeClr val="tx1"/>
              </a:solidFill>
              <a:latin typeface="Constantia" panose="02030602050306030303" pitchFamily="18" charset="0"/>
            </a:endParaRPr>
          </a:p>
          <a:p>
            <a:pPr>
              <a:buNone/>
            </a:pPr>
            <a:r>
              <a:rPr lang="en-US" sz="3600" dirty="0">
                <a:solidFill>
                  <a:schemeClr val="tx1"/>
                </a:solidFill>
                <a:latin typeface="Constantia" panose="02030602050306030303" pitchFamily="18" charset="0"/>
              </a:rPr>
              <a:t>An examiner </a:t>
            </a:r>
            <a:r>
              <a:rPr lang="en-US" sz="3600" b="1" u="sng" dirty="0">
                <a:solidFill>
                  <a:srgbClr val="FF0000"/>
                </a:solidFill>
                <a:latin typeface="Constantia" panose="02030602050306030303" pitchFamily="18" charset="0"/>
              </a:rPr>
              <a:t>shall not </a:t>
            </a:r>
            <a:r>
              <a:rPr lang="en-US" sz="3600" dirty="0">
                <a:solidFill>
                  <a:schemeClr val="tx1"/>
                </a:solidFill>
                <a:latin typeface="Constantia" panose="02030602050306030303" pitchFamily="18" charset="0"/>
              </a:rPr>
              <a:t>testify/prepare a report which states : </a:t>
            </a:r>
          </a:p>
          <a:p>
            <a:endParaRPr lang="en-US" sz="2000" dirty="0"/>
          </a:p>
          <a:p>
            <a:pPr marL="68580" indent="0">
              <a:buNone/>
            </a:pPr>
            <a:r>
              <a:rPr lang="en-US" sz="3200" dirty="0">
                <a:solidFill>
                  <a:schemeClr val="tx1"/>
                </a:solidFill>
                <a:latin typeface="Cambria" panose="02040503050406030204" pitchFamily="18" charset="0"/>
              </a:rPr>
              <a:t>two samples </a:t>
            </a:r>
            <a:r>
              <a:rPr lang="en-US" sz="3800" b="1" dirty="0">
                <a:solidFill>
                  <a:schemeClr val="tx1"/>
                </a:solidFill>
                <a:latin typeface="Cambria" panose="02040503050406030204" pitchFamily="18" charset="0"/>
              </a:rPr>
              <a:t>originated from the same source to the exclusion of all other sources</a:t>
            </a:r>
            <a:endParaRPr lang="en-US" sz="3200" dirty="0">
              <a:solidFill>
                <a:schemeClr val="tx1"/>
              </a:solidFill>
              <a:latin typeface="Cambria" panose="02040503050406030204" pitchFamily="18" charset="0"/>
            </a:endParaRPr>
          </a:p>
          <a:p>
            <a:pPr marL="68580" indent="0">
              <a:buNone/>
            </a:pPr>
            <a:endParaRPr lang="en-US" sz="3200" dirty="0">
              <a:solidFill>
                <a:schemeClr val="tx1"/>
              </a:solidFill>
              <a:latin typeface="Cambria" panose="02040503050406030204" pitchFamily="18" charset="0"/>
            </a:endParaRPr>
          </a:p>
          <a:p>
            <a:pPr marL="68580" indent="0">
              <a:buNone/>
            </a:pPr>
            <a:r>
              <a:rPr lang="en-US" sz="3200" dirty="0">
                <a:solidFill>
                  <a:schemeClr val="tx1"/>
                </a:solidFill>
                <a:latin typeface="Cambria" panose="02040503050406030204" pitchFamily="18" charset="0"/>
              </a:rPr>
              <a:t>Results are </a:t>
            </a:r>
            <a:r>
              <a:rPr lang="en-US" sz="3800" dirty="0">
                <a:solidFill>
                  <a:schemeClr val="tx1"/>
                </a:solidFill>
                <a:latin typeface="Cambria" panose="02040503050406030204" pitchFamily="18" charset="0"/>
              </a:rPr>
              <a:t>“</a:t>
            </a:r>
            <a:r>
              <a:rPr lang="en-US" sz="3800" b="1" dirty="0">
                <a:solidFill>
                  <a:schemeClr val="tx1"/>
                </a:solidFill>
                <a:latin typeface="Cambria" panose="02040503050406030204" pitchFamily="18" charset="0"/>
              </a:rPr>
              <a:t>infallible or has a zero error rate</a:t>
            </a:r>
            <a:r>
              <a:rPr lang="en-US" sz="3800" dirty="0">
                <a:solidFill>
                  <a:schemeClr val="tx1"/>
                </a:solidFill>
                <a:latin typeface="Cambria" panose="02040503050406030204" pitchFamily="18" charset="0"/>
              </a:rPr>
              <a:t>” </a:t>
            </a:r>
            <a:endParaRPr lang="en-US" sz="3200" dirty="0">
              <a:solidFill>
                <a:schemeClr val="tx1"/>
              </a:solidFill>
              <a:latin typeface="Cambria" panose="02040503050406030204" pitchFamily="18" charset="0"/>
            </a:endParaRPr>
          </a:p>
          <a:p>
            <a:endParaRPr lang="en-US" sz="3200" dirty="0">
              <a:solidFill>
                <a:schemeClr val="tx1"/>
              </a:solidFill>
              <a:latin typeface="Cambria" panose="02040503050406030204" pitchFamily="18" charset="0"/>
            </a:endParaRPr>
          </a:p>
          <a:p>
            <a:pPr marL="68580" indent="0">
              <a:buNone/>
            </a:pPr>
            <a:r>
              <a:rPr lang="en-US" sz="3200" dirty="0">
                <a:solidFill>
                  <a:schemeClr val="tx1"/>
                </a:solidFill>
                <a:latin typeface="Cambria" panose="02040503050406030204" pitchFamily="18" charset="0"/>
              </a:rPr>
              <a:t>Provide a conclusion that includes a </a:t>
            </a:r>
            <a:r>
              <a:rPr lang="en-US" sz="3800" b="1" dirty="0">
                <a:solidFill>
                  <a:schemeClr val="tx1"/>
                </a:solidFill>
                <a:latin typeface="Cambria" panose="02040503050406030204" pitchFamily="18" charset="0"/>
              </a:rPr>
              <a:t>numerical degree of probability</a:t>
            </a:r>
            <a:r>
              <a:rPr lang="en-US" sz="3800" dirty="0">
                <a:solidFill>
                  <a:schemeClr val="tx1"/>
                </a:solidFill>
                <a:latin typeface="Cambria" panose="02040503050406030204" pitchFamily="18" charset="0"/>
              </a:rPr>
              <a:t> </a:t>
            </a:r>
            <a:r>
              <a:rPr lang="en-US" sz="3200" dirty="0">
                <a:solidFill>
                  <a:schemeClr val="tx1"/>
                </a:solidFill>
                <a:latin typeface="Cambria" panose="02040503050406030204" pitchFamily="18" charset="0"/>
              </a:rPr>
              <a:t>except when based on relevant and appropriate data </a:t>
            </a:r>
          </a:p>
          <a:p>
            <a:endParaRPr lang="en-US" sz="3200" dirty="0">
              <a:solidFill>
                <a:schemeClr val="tx1"/>
              </a:solidFill>
              <a:latin typeface="Cambria" panose="02040503050406030204" pitchFamily="18" charset="0"/>
            </a:endParaRPr>
          </a:p>
          <a:p>
            <a:pPr marL="68580" indent="0">
              <a:buNone/>
            </a:pPr>
            <a:r>
              <a:rPr lang="en-US" sz="3200" dirty="0">
                <a:solidFill>
                  <a:schemeClr val="tx1"/>
                </a:solidFill>
                <a:latin typeface="Cambria" panose="02040503050406030204" pitchFamily="18" charset="0"/>
              </a:rPr>
              <a:t>state cite the number of  times  he/she has performed similar test “as a direct measure for the accuracy of a proffered conclusion” </a:t>
            </a:r>
          </a:p>
          <a:p>
            <a:endParaRPr lang="en-US" sz="3200" dirty="0">
              <a:solidFill>
                <a:schemeClr val="tx1"/>
              </a:solidFill>
              <a:latin typeface="Cambria" panose="02040503050406030204" pitchFamily="18" charset="0"/>
            </a:endParaRPr>
          </a:p>
          <a:p>
            <a:pPr marL="68580" indent="0">
              <a:buNone/>
            </a:pPr>
            <a:r>
              <a:rPr lang="en-US" sz="3200" dirty="0">
                <a:solidFill>
                  <a:schemeClr val="tx1"/>
                </a:solidFill>
                <a:latin typeface="Cambria" panose="02040503050406030204" pitchFamily="18" charset="0"/>
              </a:rPr>
              <a:t>use expressions like  </a:t>
            </a:r>
            <a:r>
              <a:rPr lang="en-US" sz="3800" dirty="0">
                <a:solidFill>
                  <a:schemeClr val="tx1"/>
                </a:solidFill>
                <a:latin typeface="Cambria" panose="02040503050406030204" pitchFamily="18" charset="0"/>
              </a:rPr>
              <a:t>“</a:t>
            </a:r>
            <a:r>
              <a:rPr lang="en-US" sz="3800" b="1" dirty="0">
                <a:solidFill>
                  <a:schemeClr val="tx1"/>
                </a:solidFill>
                <a:latin typeface="Cambria" panose="02040503050406030204" pitchFamily="18" charset="0"/>
              </a:rPr>
              <a:t>reasonable degree of scientific certainty”</a:t>
            </a:r>
            <a:endParaRPr lang="en-US" sz="2200" dirty="0">
              <a:solidFill>
                <a:schemeClr val="tx1"/>
              </a:solidFill>
              <a:latin typeface="Cambria" panose="02040503050406030204"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34</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34</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3689663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381000" y="1524000"/>
            <a:ext cx="8305800" cy="4419600"/>
          </a:xfrm>
          <a:ln>
            <a:solidFill>
              <a:schemeClr val="tx1"/>
            </a:solidFill>
          </a:ln>
        </p:spPr>
        <p:txBody>
          <a:bodyPr>
            <a:normAutofit fontScale="92500" lnSpcReduction="20000"/>
          </a:bodyPr>
          <a:lstStyle/>
          <a:p>
            <a:pPr algn="ctr">
              <a:buNone/>
            </a:pPr>
            <a:r>
              <a:rPr lang="en-US" sz="2200" b="1" dirty="0">
                <a:solidFill>
                  <a:srgbClr val="002060"/>
                </a:solidFill>
                <a:latin typeface="Constantia" panose="02030602050306030303" pitchFamily="18" charset="0"/>
              </a:rPr>
              <a:t>DOJ “Uniform Language” Standards  for Forensic  Experts</a:t>
            </a:r>
          </a:p>
          <a:p>
            <a:pPr algn="ctr">
              <a:buNone/>
            </a:pPr>
            <a:r>
              <a:rPr lang="en-US" sz="2200" b="1" dirty="0">
                <a:solidFill>
                  <a:srgbClr val="002060"/>
                </a:solidFill>
                <a:latin typeface="Constantia" panose="02030602050306030303" pitchFamily="18" charset="0"/>
              </a:rPr>
              <a:t>(fiber, firearms, fingerprints, hair—2018-19)</a:t>
            </a:r>
          </a:p>
          <a:p>
            <a:pPr eaLnBrk="1" hangingPunct="1">
              <a:buFont typeface="Wingdings" pitchFamily="2" charset="2"/>
              <a:buNone/>
            </a:pPr>
            <a:endParaRPr lang="en-US" sz="2800" b="1" dirty="0">
              <a:solidFill>
                <a:schemeClr val="tx1"/>
              </a:solidFill>
              <a:latin typeface="Constantia" panose="02030602050306030303" pitchFamily="18" charset="0"/>
            </a:endParaRPr>
          </a:p>
          <a:p>
            <a:pPr eaLnBrk="1" hangingPunct="1">
              <a:buFont typeface="Wingdings" pitchFamily="2" charset="2"/>
              <a:buNone/>
            </a:pPr>
            <a:r>
              <a:rPr lang="en-US" sz="2800" b="1" dirty="0">
                <a:solidFill>
                  <a:schemeClr val="tx1"/>
                </a:solidFill>
                <a:latin typeface="Constantia" panose="02030602050306030303" pitchFamily="18" charset="0"/>
              </a:rPr>
              <a:t>Experts can/should frame their conclusions as:</a:t>
            </a:r>
          </a:p>
          <a:p>
            <a:pPr>
              <a:buNone/>
            </a:pPr>
            <a:endParaRPr lang="en-US" b="1" dirty="0">
              <a:solidFill>
                <a:schemeClr val="tx1"/>
              </a:solidFill>
              <a:latin typeface="Constantia" panose="02030602050306030303" pitchFamily="18" charset="0"/>
            </a:endParaRPr>
          </a:p>
          <a:p>
            <a:pPr>
              <a:buNone/>
            </a:pPr>
            <a:r>
              <a:rPr lang="en-US" b="1" dirty="0">
                <a:solidFill>
                  <a:schemeClr val="tx1"/>
                </a:solidFill>
                <a:latin typeface="Constantia" panose="02030602050306030303" pitchFamily="18" charset="0"/>
              </a:rPr>
              <a:t>Inclusion-</a:t>
            </a:r>
            <a:r>
              <a:rPr lang="en-US" sz="2800" b="1" dirty="0">
                <a:solidFill>
                  <a:schemeClr val="tx1"/>
                </a:solidFill>
                <a:latin typeface="Constantia" panose="02030602050306030303" pitchFamily="18" charset="0"/>
              </a:rPr>
              <a:t>-</a:t>
            </a:r>
            <a:r>
              <a:rPr lang="en-US" dirty="0">
                <a:solidFill>
                  <a:schemeClr val="tx1"/>
                </a:solidFill>
                <a:latin typeface="Cambria" panose="02040503050406030204" pitchFamily="18" charset="0"/>
              </a:rPr>
              <a:t>“an examiner’s conclusion that the source of the known . . . sample can be included as a possible source”</a:t>
            </a:r>
          </a:p>
          <a:p>
            <a:pPr>
              <a:buNone/>
            </a:pPr>
            <a:endParaRPr lang="en-US" b="1" dirty="0">
              <a:solidFill>
                <a:schemeClr val="tx1"/>
              </a:solidFill>
              <a:latin typeface="Constantia" panose="02030602050306030303" pitchFamily="18" charset="0"/>
            </a:endParaRPr>
          </a:p>
          <a:p>
            <a:pPr>
              <a:buNone/>
            </a:pPr>
            <a:r>
              <a:rPr lang="en-US" b="1" dirty="0">
                <a:solidFill>
                  <a:schemeClr val="tx1"/>
                </a:solidFill>
                <a:latin typeface="Constantia" panose="02030602050306030303" pitchFamily="18" charset="0"/>
              </a:rPr>
              <a:t>Exclusion:  </a:t>
            </a:r>
            <a:r>
              <a:rPr lang="en-US" sz="2800" b="1" dirty="0">
                <a:solidFill>
                  <a:schemeClr val="tx1"/>
                </a:solidFill>
                <a:latin typeface="Constantia" panose="02030602050306030303" pitchFamily="18" charset="0"/>
              </a:rPr>
              <a:t>“</a:t>
            </a:r>
            <a:r>
              <a:rPr lang="en-US" dirty="0">
                <a:solidFill>
                  <a:schemeClr val="tx1"/>
                </a:solidFill>
                <a:latin typeface="Cambria" panose="02040503050406030204" pitchFamily="18" charset="0"/>
              </a:rPr>
              <a:t>the source of the known sample cannot be included as a possible source of the questioned sample.” </a:t>
            </a:r>
            <a:endParaRPr lang="en-US" b="1" dirty="0">
              <a:solidFill>
                <a:schemeClr val="tx1"/>
              </a:solidFill>
              <a:latin typeface="Cambria" panose="02040503050406030204" pitchFamily="18" charset="0"/>
            </a:endParaRPr>
          </a:p>
          <a:p>
            <a:pPr eaLnBrk="1" hangingPunct="1">
              <a:buFont typeface="Wingdings" pitchFamily="2" charset="2"/>
              <a:buNone/>
            </a:pPr>
            <a:endParaRPr lang="en-US" b="1" dirty="0">
              <a:solidFill>
                <a:schemeClr val="tx1"/>
              </a:solidFill>
              <a:latin typeface="Constantia" panose="02030602050306030303" pitchFamily="18" charset="0"/>
            </a:endParaRPr>
          </a:p>
          <a:p>
            <a:pPr marL="68580" indent="0">
              <a:buNone/>
            </a:pPr>
            <a:r>
              <a:rPr lang="en-US" b="1" dirty="0">
                <a:solidFill>
                  <a:schemeClr val="tx1"/>
                </a:solidFill>
                <a:latin typeface="Constantia" panose="02030602050306030303" pitchFamily="18" charset="0"/>
              </a:rPr>
              <a:t>Inconclusive:  “</a:t>
            </a:r>
            <a:r>
              <a:rPr lang="en-US" dirty="0">
                <a:solidFill>
                  <a:schemeClr val="tx1"/>
                </a:solidFill>
                <a:latin typeface="Cambria" panose="02040503050406030204" pitchFamily="18" charset="0"/>
              </a:rPr>
              <a:t>no determination can be reached”</a:t>
            </a:r>
            <a:endParaRPr lang="en-US" b="1" dirty="0">
              <a:solidFill>
                <a:schemeClr val="tx1"/>
              </a:solidFill>
              <a:latin typeface="Cambria" panose="02040503050406030204"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35</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35</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962864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990600"/>
          </a:xfrm>
        </p:spPr>
        <p:txBody>
          <a:bodyPr>
            <a:normAutofit fontScale="90000"/>
          </a:bodyPr>
          <a:lstStyle/>
          <a:p>
            <a:pPr marL="68580" algn="ct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br>
              <a:rPr lang="en-US" sz="3200" dirty="0"/>
            </a:br>
            <a:br>
              <a:rPr lang="en-US" sz="3200" dirty="0"/>
            </a:br>
            <a:br>
              <a:rPr lang="en-US" sz="3200" dirty="0"/>
            </a:br>
            <a:r>
              <a:rPr lang="en-US" sz="3200" dirty="0">
                <a:solidFill>
                  <a:schemeClr val="tx1"/>
                </a:solidFill>
                <a:latin typeface="Cambria" panose="02040503050406030204" pitchFamily="18" charset="0"/>
              </a:rPr>
              <a:t>Forensic Feature Comparison Analysis</a:t>
            </a:r>
            <a:br>
              <a:rPr lang="en-US" sz="3200" dirty="0">
                <a:latin typeface="Cambria" panose="02040503050406030204" pitchFamily="18" charset="0"/>
              </a:rPr>
            </a:br>
            <a:endParaRPr lang="en-US" sz="3600" b="1" dirty="0">
              <a:solidFill>
                <a:srgbClr val="532476"/>
              </a:solidFill>
              <a:latin typeface="Cambria" panose="02040503050406030204" pitchFamily="18" charset="0"/>
            </a:endParaRPr>
          </a:p>
        </p:txBody>
      </p:sp>
      <p:sp>
        <p:nvSpPr>
          <p:cNvPr id="3074" name="Content Placeholder 2"/>
          <p:cNvSpPr>
            <a:spLocks noGrp="1"/>
          </p:cNvSpPr>
          <p:nvPr>
            <p:ph idx="1"/>
          </p:nvPr>
        </p:nvSpPr>
        <p:spPr>
          <a:xfrm>
            <a:off x="381000" y="990600"/>
            <a:ext cx="8458200" cy="4953000"/>
          </a:xfrm>
          <a:ln w="19050">
            <a:solidFill>
              <a:schemeClr val="tx1"/>
            </a:solidFill>
          </a:ln>
        </p:spPr>
        <p:txBody>
          <a:bodyPr>
            <a:normAutofit/>
          </a:bodyPr>
          <a:lstStyle/>
          <a:p>
            <a:pPr marL="68580" indent="0">
              <a:lnSpc>
                <a:spcPct val="90000"/>
              </a:lnSpc>
              <a:buNone/>
              <a:defRPr/>
            </a:pPr>
            <a:r>
              <a:rPr lang="en-US" sz="2800" b="1" dirty="0">
                <a:solidFill>
                  <a:srgbClr val="002060"/>
                </a:solidFill>
                <a:latin typeface="Cambria" panose="02040503050406030204" pitchFamily="18" charset="0"/>
              </a:rPr>
              <a:t>The State of Affairs</a:t>
            </a:r>
            <a:r>
              <a:rPr lang="en-US" sz="2800" dirty="0">
                <a:solidFill>
                  <a:schemeClr val="tx1"/>
                </a:solidFill>
                <a:latin typeface="Cambria" panose="02040503050406030204" pitchFamily="18" charset="0"/>
              </a:rPr>
              <a:t>:  </a:t>
            </a:r>
          </a:p>
          <a:p>
            <a:pPr marL="68580" indent="0">
              <a:lnSpc>
                <a:spcPct val="90000"/>
              </a:lnSpc>
              <a:buNone/>
              <a:defRPr/>
            </a:pPr>
            <a:r>
              <a:rPr lang="en-US" dirty="0">
                <a:solidFill>
                  <a:schemeClr val="tx1"/>
                </a:solidFill>
                <a:latin typeface="Cambria" panose="02040503050406030204" pitchFamily="18" charset="0"/>
              </a:rPr>
              <a:t>Under </a:t>
            </a:r>
            <a:r>
              <a:rPr lang="en-US" i="1" dirty="0" err="1">
                <a:solidFill>
                  <a:schemeClr val="tx1"/>
                </a:solidFill>
                <a:latin typeface="Cambria" panose="02040503050406030204" pitchFamily="18" charset="0"/>
              </a:rPr>
              <a:t>Daubert</a:t>
            </a:r>
            <a:r>
              <a:rPr lang="en-US" dirty="0">
                <a:solidFill>
                  <a:schemeClr val="tx1"/>
                </a:solidFill>
                <a:latin typeface="Cambria" panose="02040503050406030204" pitchFamily="18" charset="0"/>
              </a:rPr>
              <a:t>, and based on the current state of forensic science, can a forensic expert testify reliably and accurately that an evidentiary sample originated from or is associated with a known source? </a:t>
            </a:r>
          </a:p>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sz="2800" b="1" dirty="0">
                <a:solidFill>
                  <a:srgbClr val="002060"/>
                </a:solidFill>
                <a:latin typeface="Cambria" panose="02040503050406030204" pitchFamily="18" charset="0"/>
              </a:rPr>
              <a:t>Pretrial </a:t>
            </a:r>
            <a:r>
              <a:rPr lang="en-US" sz="2800" b="1" i="1" dirty="0" err="1">
                <a:solidFill>
                  <a:srgbClr val="002060"/>
                </a:solidFill>
                <a:latin typeface="Cambria" panose="02040503050406030204" pitchFamily="18" charset="0"/>
              </a:rPr>
              <a:t>Daubert</a:t>
            </a:r>
            <a:r>
              <a:rPr lang="en-US" sz="2800" b="1" dirty="0">
                <a:solidFill>
                  <a:srgbClr val="002060"/>
                </a:solidFill>
                <a:latin typeface="Cambria" panose="02040503050406030204" pitchFamily="18" charset="0"/>
              </a:rPr>
              <a:t> hearing where trial judges determine, among other things:</a:t>
            </a:r>
          </a:p>
          <a:p>
            <a:pPr marL="68580" indent="0">
              <a:lnSpc>
                <a:spcPct val="90000"/>
              </a:lnSpc>
              <a:buNone/>
              <a:defRPr/>
            </a:pPr>
            <a:r>
              <a:rPr lang="en-US" dirty="0">
                <a:solidFill>
                  <a:schemeClr val="tx1"/>
                </a:solidFill>
                <a:latin typeface="Cambria" panose="02040503050406030204" pitchFamily="18" charset="0"/>
              </a:rPr>
              <a:t>1.  Is the “Science” Valid?</a:t>
            </a:r>
          </a:p>
          <a:p>
            <a:pPr marL="68580" indent="0">
              <a:lnSpc>
                <a:spcPct val="90000"/>
              </a:lnSpc>
              <a:buNone/>
              <a:defRPr/>
            </a:pPr>
            <a:r>
              <a:rPr lang="en-US" sz="2000" dirty="0">
                <a:solidFill>
                  <a:schemeClr val="tx1"/>
                </a:solidFill>
                <a:latin typeface="Cambria" panose="02040503050406030204" pitchFamily="18" charset="0"/>
              </a:rPr>
              <a:t>	</a:t>
            </a:r>
          </a:p>
          <a:p>
            <a:pPr marL="68580" indent="0">
              <a:lnSpc>
                <a:spcPct val="90000"/>
              </a:lnSpc>
              <a:buNone/>
              <a:defRPr/>
            </a:pPr>
            <a:r>
              <a:rPr lang="en-US" dirty="0">
                <a:solidFill>
                  <a:schemeClr val="tx1"/>
                </a:solidFill>
                <a:latin typeface="Cambria" panose="02040503050406030204" pitchFamily="18" charset="0"/>
              </a:rPr>
              <a:t>2.  If so, are there limitations that should imposed on the expert’s testimony?</a:t>
            </a:r>
          </a:p>
          <a:p>
            <a:pPr marL="68580" indent="0">
              <a:lnSpc>
                <a:spcPct val="90000"/>
              </a:lnSpc>
              <a:buNone/>
              <a:defRPr/>
            </a:pPr>
            <a:endParaRPr lang="en-US" sz="3200" b="1" dirty="0">
              <a:solidFill>
                <a:srgbClr val="002060"/>
              </a:solidFill>
              <a:latin typeface="Cambria" panose="02040503050406030204" pitchFamily="18" charset="0"/>
            </a:endParaRPr>
          </a:p>
          <a:p>
            <a:pPr marL="68580" indent="0">
              <a:lnSpc>
                <a:spcPct val="90000"/>
              </a:lnSpc>
              <a:buNone/>
              <a:defRPr/>
            </a:pPr>
            <a:endParaRPr lang="en-US" u="sng" dirty="0">
              <a:hlinkClick r:id="rId3"/>
            </a:endParaRPr>
          </a:p>
          <a:p>
            <a:pPr marL="68580" indent="0">
              <a:lnSpc>
                <a:spcPct val="90000"/>
              </a:lnSpc>
              <a:buNone/>
              <a:defRPr/>
            </a:pPr>
            <a:endParaRPr lang="en-US"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gn="ctr">
              <a:lnSpc>
                <a:spcPct val="90000"/>
              </a:lnSpc>
              <a:buNone/>
              <a:defRPr/>
            </a:pPr>
            <a:endParaRPr lang="en-US" dirty="0">
              <a:latin typeface="Cambria" panose="02040503050406030204"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36</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36</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947663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24744" cy="685800"/>
          </a:xfrm>
          <a:ln>
            <a:solidFill>
              <a:schemeClr val="tx1"/>
            </a:solidFill>
          </a:ln>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r>
              <a:rPr lang="en-US" b="1" i="1" dirty="0" err="1">
                <a:solidFill>
                  <a:srgbClr val="002060"/>
                </a:solidFill>
                <a:latin typeface="Cambria" panose="02040503050406030204" pitchFamily="18" charset="0"/>
              </a:rPr>
              <a:t>Daubert</a:t>
            </a:r>
            <a:r>
              <a:rPr lang="en-US" b="1" dirty="0">
                <a:solidFill>
                  <a:srgbClr val="002060"/>
                </a:solidFill>
                <a:latin typeface="Cambria" panose="02040503050406030204" pitchFamily="18" charset="0"/>
              </a:rPr>
              <a:t> Hearing #1</a:t>
            </a:r>
          </a:p>
        </p:txBody>
      </p:sp>
      <p:sp>
        <p:nvSpPr>
          <p:cNvPr id="3074" name="Content Placeholder 2"/>
          <p:cNvSpPr>
            <a:spLocks noGrp="1"/>
          </p:cNvSpPr>
          <p:nvPr>
            <p:ph idx="1"/>
          </p:nvPr>
        </p:nvSpPr>
        <p:spPr>
          <a:xfrm>
            <a:off x="533400" y="2628900"/>
            <a:ext cx="8305800" cy="2781300"/>
          </a:xfrm>
          <a:ln>
            <a:noFill/>
          </a:ln>
        </p:spPr>
        <p:txBody>
          <a:bodyPr>
            <a:normAutofit/>
          </a:bodyPr>
          <a:lstStyle/>
          <a:p>
            <a:pPr eaLnBrk="1" hangingPunct="1">
              <a:buFont typeface="Wingdings" pitchFamily="2" charset="2"/>
              <a:buNone/>
            </a:pPr>
            <a:r>
              <a:rPr lang="en-US" sz="2800" b="1" i="1" dirty="0">
                <a:solidFill>
                  <a:schemeClr val="tx1"/>
                </a:solidFill>
                <a:latin typeface="Constantia" panose="02030602050306030303" pitchFamily="18" charset="0"/>
              </a:rPr>
              <a:t>	</a:t>
            </a:r>
            <a:endParaRPr lang="en-US" sz="2200" b="1" dirty="0">
              <a:solidFill>
                <a:schemeClr val="tx1"/>
              </a:solidFill>
              <a:latin typeface="Constantia" panose="02030602050306030303" pitchFamily="18" charset="0"/>
            </a:endParaRPr>
          </a:p>
          <a:p>
            <a:pPr eaLnBrk="1" hangingPunct="1">
              <a:buFont typeface="Wingdings" pitchFamily="2" charset="2"/>
              <a:buNone/>
            </a:pPr>
            <a:endParaRPr lang="en-US" sz="2200" b="1" dirty="0">
              <a:solidFill>
                <a:schemeClr val="tx1"/>
              </a:solidFill>
              <a:latin typeface="Constantia" panose="02030602050306030303"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37</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37</a:t>
            </a:fld>
            <a:endParaRPr lang="en-US" sz="1200">
              <a:solidFill>
                <a:srgbClr val="FFFFFF"/>
              </a:solidFill>
              <a:ea typeface="ＭＳ Ｐゴシック" pitchFamily="-112" charset="-128"/>
            </a:endParaRPr>
          </a:p>
        </p:txBody>
      </p:sp>
      <p:sp>
        <p:nvSpPr>
          <p:cNvPr id="4" name="TextBox 3"/>
          <p:cNvSpPr txBox="1"/>
          <p:nvPr/>
        </p:nvSpPr>
        <p:spPr>
          <a:xfrm>
            <a:off x="228600" y="1600200"/>
            <a:ext cx="5486400" cy="2954655"/>
          </a:xfrm>
          <a:prstGeom prst="rect">
            <a:avLst/>
          </a:prstGeom>
          <a:noFill/>
        </p:spPr>
        <p:txBody>
          <a:bodyPr wrap="square" rtlCol="0">
            <a:spAutoFit/>
          </a:bodyPr>
          <a:lstStyle/>
          <a:p>
            <a:endParaRPr lang="en-US" dirty="0"/>
          </a:p>
          <a:p>
            <a:r>
              <a:rPr lang="en-US" sz="2400" dirty="0">
                <a:latin typeface="Cambria" panose="02040503050406030204" pitchFamily="18" charset="0"/>
              </a:rPr>
              <a:t>A young girl is killed in the laundry room of her apartment building.  The prosecution intends to prove that the victim was killed with a plastic bag that has been linked to the defendant. The defense moves to exclude the testimony regarding the plastic bag.</a:t>
            </a:r>
            <a:endParaRPr lang="en-US" sz="2000" dirty="0"/>
          </a:p>
        </p:txBody>
      </p:sp>
    </p:spTree>
    <p:extLst>
      <p:ext uri="{BB962C8B-B14F-4D97-AF65-F5344CB8AC3E}">
        <p14:creationId xmlns:p14="http://schemas.microsoft.com/office/powerpoint/2010/main" val="1826250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990600"/>
          </a:xfrm>
        </p:spPr>
        <p:txBody>
          <a:bodyPr>
            <a:normAutofit fontScale="90000"/>
          </a:bodyPr>
          <a:lstStyle/>
          <a:p>
            <a:pPr marL="68580" algn="ct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br>
              <a:rPr lang="en-US" sz="3200" dirty="0"/>
            </a:br>
            <a:br>
              <a:rPr lang="en-US" sz="3200" dirty="0"/>
            </a:br>
            <a:br>
              <a:rPr lang="en-US" sz="3200" dirty="0"/>
            </a:br>
            <a:r>
              <a:rPr lang="en-US" sz="3200" b="1" dirty="0">
                <a:solidFill>
                  <a:srgbClr val="002060"/>
                </a:solidFill>
                <a:latin typeface="Cambria" panose="02040503050406030204" pitchFamily="18" charset="0"/>
              </a:rPr>
              <a:t>What Are the Potential Challenges to this Expert Testimony?</a:t>
            </a:r>
            <a:br>
              <a:rPr lang="en-US" sz="3200" b="1" dirty="0">
                <a:solidFill>
                  <a:srgbClr val="002060"/>
                </a:solidFill>
                <a:latin typeface="Cambria" panose="02040503050406030204" pitchFamily="18" charset="0"/>
              </a:rPr>
            </a:br>
            <a:endParaRPr lang="en-US" sz="3600" b="1" dirty="0">
              <a:solidFill>
                <a:srgbClr val="002060"/>
              </a:solidFill>
              <a:latin typeface="Cambria" panose="02040503050406030204" pitchFamily="18" charset="0"/>
            </a:endParaRPr>
          </a:p>
        </p:txBody>
      </p:sp>
      <p:sp>
        <p:nvSpPr>
          <p:cNvPr id="3074" name="Content Placeholder 2"/>
          <p:cNvSpPr>
            <a:spLocks noGrp="1"/>
          </p:cNvSpPr>
          <p:nvPr>
            <p:ph idx="1"/>
          </p:nvPr>
        </p:nvSpPr>
        <p:spPr>
          <a:xfrm>
            <a:off x="381000" y="1981200"/>
            <a:ext cx="8458200" cy="3962400"/>
          </a:xfrm>
          <a:ln w="38100">
            <a:solidFill>
              <a:schemeClr val="tx1"/>
            </a:solidFill>
          </a:ln>
        </p:spPr>
        <p:txBody>
          <a:bodyPr>
            <a:normAutofit/>
          </a:bodyPr>
          <a:lstStyle/>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sz="3200" b="1" dirty="0">
                <a:solidFill>
                  <a:schemeClr val="tx1"/>
                </a:solidFill>
                <a:latin typeface="Cambria" panose="02040503050406030204" pitchFamily="18" charset="0"/>
              </a:rPr>
              <a:t>1.  Is the science valid?</a:t>
            </a:r>
          </a:p>
          <a:p>
            <a:pPr marL="68580" indent="0">
              <a:lnSpc>
                <a:spcPct val="90000"/>
              </a:lnSpc>
              <a:buNone/>
              <a:defRPr/>
            </a:pPr>
            <a:r>
              <a:rPr lang="en-US" sz="2800" dirty="0">
                <a:solidFill>
                  <a:schemeClr val="tx1"/>
                </a:solidFill>
                <a:latin typeface="Cambria" panose="02040503050406030204" pitchFamily="18" charset="0"/>
              </a:rPr>
              <a:t>	</a:t>
            </a:r>
          </a:p>
          <a:p>
            <a:pPr marL="68580" indent="0">
              <a:lnSpc>
                <a:spcPct val="90000"/>
              </a:lnSpc>
              <a:buNone/>
              <a:defRPr/>
            </a:pPr>
            <a:r>
              <a:rPr lang="en-US" sz="3200" b="1" dirty="0">
                <a:solidFill>
                  <a:schemeClr val="tx1"/>
                </a:solidFill>
                <a:latin typeface="Cambria" panose="02040503050406030204" pitchFamily="18" charset="0"/>
              </a:rPr>
              <a:t>2.  If so, are there limitations that should be imposed on the expert’s testimony?</a:t>
            </a:r>
          </a:p>
          <a:p>
            <a:pPr marL="68580" indent="0">
              <a:lnSpc>
                <a:spcPct val="90000"/>
              </a:lnSpc>
              <a:buNone/>
              <a:defRPr/>
            </a:pPr>
            <a:endParaRPr lang="en-US" sz="3200" b="1" dirty="0">
              <a:solidFill>
                <a:srgbClr val="002060"/>
              </a:solidFill>
              <a:latin typeface="Cambria" panose="02040503050406030204" pitchFamily="18" charset="0"/>
            </a:endParaRPr>
          </a:p>
          <a:p>
            <a:pPr marL="68580" indent="0">
              <a:lnSpc>
                <a:spcPct val="90000"/>
              </a:lnSpc>
              <a:buNone/>
              <a:defRPr/>
            </a:pPr>
            <a:endParaRPr lang="en-US" u="sng" dirty="0">
              <a:hlinkClick r:id="rId3"/>
            </a:endParaRPr>
          </a:p>
          <a:p>
            <a:pPr marL="68580" indent="0">
              <a:lnSpc>
                <a:spcPct val="90000"/>
              </a:lnSpc>
              <a:buNone/>
              <a:defRPr/>
            </a:pPr>
            <a:endParaRPr lang="en-US"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gn="ctr">
              <a:lnSpc>
                <a:spcPct val="90000"/>
              </a:lnSpc>
              <a:buNone/>
              <a:defRPr/>
            </a:pPr>
            <a:endParaRPr lang="en-US" dirty="0">
              <a:latin typeface="Cambria" panose="02040503050406030204" pitchFamily="18" charset="0"/>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38</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1322838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39</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39</a:t>
            </a:fld>
            <a:endParaRPr lang="en-US" sz="1200">
              <a:solidFill>
                <a:srgbClr val="FFFFFF"/>
              </a:solidFill>
              <a:ea typeface="ＭＳ Ｐゴシック" pitchFamily="-112" charset="-128"/>
            </a:endParaRPr>
          </a:p>
        </p:txBody>
      </p:sp>
      <p:sp>
        <p:nvSpPr>
          <p:cNvPr id="4" name="TextBox 3"/>
          <p:cNvSpPr txBox="1"/>
          <p:nvPr/>
        </p:nvSpPr>
        <p:spPr>
          <a:xfrm>
            <a:off x="685800" y="2438400"/>
            <a:ext cx="4419600" cy="4154984"/>
          </a:xfrm>
          <a:prstGeom prst="rect">
            <a:avLst/>
          </a:prstGeom>
          <a:noFill/>
        </p:spPr>
        <p:txBody>
          <a:bodyPr wrap="square" rtlCol="0">
            <a:spAutoFit/>
          </a:bodyPr>
          <a:lstStyle/>
          <a:p>
            <a:r>
              <a:rPr lang="en-US" sz="2400" dirty="0">
                <a:latin typeface="Constantia" panose="02030602050306030303" pitchFamily="18" charset="0"/>
              </a:rPr>
              <a:t>The government seeks to establish that the defendant’s identity as the Michael Laszlo who committed war crimes by torturing people while serving as a guard in a concentration camp in Budapest. The defense moves pretrial to exclude or restrict the testimony of the government’s forensic document examiner. </a:t>
            </a:r>
            <a:endParaRPr lang="en-US" sz="2400" dirty="0"/>
          </a:p>
        </p:txBody>
      </p:sp>
      <p:sp>
        <p:nvSpPr>
          <p:cNvPr id="6" name="TextBox 5"/>
          <p:cNvSpPr txBox="1"/>
          <p:nvPr/>
        </p:nvSpPr>
        <p:spPr>
          <a:xfrm>
            <a:off x="990600" y="990600"/>
            <a:ext cx="6629400" cy="707886"/>
          </a:xfrm>
          <a:prstGeom prst="rect">
            <a:avLst/>
          </a:prstGeom>
          <a:noFill/>
        </p:spPr>
        <p:txBody>
          <a:bodyPr wrap="square" rtlCol="0">
            <a:spAutoFit/>
          </a:bodyPr>
          <a:lstStyle/>
          <a:p>
            <a:pPr algn="ctr"/>
            <a:r>
              <a:rPr lang="en-US" sz="4000" b="1" dirty="0" err="1">
                <a:solidFill>
                  <a:srgbClr val="002060"/>
                </a:solidFill>
                <a:latin typeface="Cambria" panose="02040503050406030204" pitchFamily="18" charset="0"/>
              </a:rPr>
              <a:t>Daubert</a:t>
            </a:r>
            <a:r>
              <a:rPr lang="en-US" sz="4000" b="1" dirty="0">
                <a:solidFill>
                  <a:srgbClr val="002060"/>
                </a:solidFill>
                <a:latin typeface="Cambria" panose="02040503050406030204" pitchFamily="18" charset="0"/>
              </a:rPr>
              <a:t> Hearing #2</a:t>
            </a:r>
          </a:p>
        </p:txBody>
      </p:sp>
      <p:sp>
        <p:nvSpPr>
          <p:cNvPr id="7" name="Content Placeholder 6"/>
          <p:cNvSpPr>
            <a:spLocks noGrp="1"/>
          </p:cNvSpPr>
          <p:nvPr>
            <p:ph idx="1"/>
          </p:nvPr>
        </p:nvSpPr>
        <p:spPr/>
        <p:txBody>
          <a:bodyPr/>
          <a:lstStyle/>
          <a:p>
            <a:endParaRPr lang="en-US"/>
          </a:p>
        </p:txBody>
      </p:sp>
    </p:spTree>
    <p:extLst>
      <p:ext uri="{BB962C8B-B14F-4D97-AF65-F5344CB8AC3E}">
        <p14:creationId xmlns:p14="http://schemas.microsoft.com/office/powerpoint/2010/main" val="53519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9132"/>
            <a:ext cx="8153400" cy="801136"/>
          </a:xfrm>
          <a:noFill/>
          <a:ln w="28575">
            <a:noFill/>
          </a:ln>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r>
              <a:rPr lang="en-US" sz="4900" b="1" dirty="0">
                <a:solidFill>
                  <a:srgbClr val="002060"/>
                </a:solidFill>
                <a:latin typeface="Comic Sans MS" panose="030F0702030302020204" pitchFamily="66" charset="0"/>
              </a:rPr>
              <a:t>Hearsay Review</a:t>
            </a:r>
            <a:endParaRPr lang="en-US" b="1" dirty="0">
              <a:solidFill>
                <a:srgbClr val="002060"/>
              </a:solidFill>
              <a:latin typeface="Comic Sans MS" panose="030F0702030302020204" pitchFamily="66"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4</a:t>
            </a:fld>
            <a:endParaRPr lang="en-US">
              <a:solidFill>
                <a:srgbClr val="FFFFFF"/>
              </a:solidFill>
            </a:endParaRPr>
          </a:p>
        </p:txBody>
      </p:sp>
      <p:sp>
        <p:nvSpPr>
          <p:cNvPr id="3074" name="Content Placeholder 2"/>
          <p:cNvSpPr>
            <a:spLocks noGrp="1"/>
          </p:cNvSpPr>
          <p:nvPr>
            <p:ph sz="quarter" idx="13"/>
          </p:nvPr>
        </p:nvSpPr>
        <p:spPr>
          <a:xfrm>
            <a:off x="487394" y="2313432"/>
            <a:ext cx="5303806" cy="3858768"/>
          </a:xfrm>
          <a:ln>
            <a:solidFill>
              <a:schemeClr val="tx1"/>
            </a:solidFill>
          </a:ln>
        </p:spPr>
        <p:txBody>
          <a:bodyPr>
            <a:normAutofit lnSpcReduction="10000"/>
          </a:bodyPr>
          <a:lstStyle/>
          <a:p>
            <a:pPr algn="ctr">
              <a:buNone/>
            </a:pPr>
            <a:r>
              <a:rPr lang="en-US" sz="3000" b="1" i="1" dirty="0">
                <a:solidFill>
                  <a:schemeClr val="tx1"/>
                </a:solidFill>
                <a:latin typeface="Constantia" panose="02030602050306030303" pitchFamily="18" charset="0"/>
              </a:rPr>
              <a:t>Boyfriend v. Husband</a:t>
            </a:r>
          </a:p>
          <a:p>
            <a:pPr marL="0">
              <a:buNone/>
            </a:pPr>
            <a:r>
              <a:rPr lang="en-US" sz="2600" dirty="0">
                <a:solidFill>
                  <a:schemeClr val="tx1"/>
                </a:solidFill>
                <a:latin typeface="Constantia" panose="02030602050306030303" pitchFamily="18" charset="0"/>
              </a:rPr>
              <a:t>In a wrongful death civil action, the estate of Boyfriend contends that when Husband learned of his wife’s affair with Boyfriend, Husband attacked Boyfriend from behind and fled.  Husband denies being the attacker and objects to statements made by Boyfriend on hearsay grounds.</a:t>
            </a:r>
          </a:p>
          <a:p>
            <a:pPr>
              <a:buNone/>
            </a:pPr>
            <a:endParaRPr lang="en-US" dirty="0"/>
          </a:p>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4</a:t>
            </a:fld>
            <a:endParaRPr lang="en-US" sz="1200">
              <a:solidFill>
                <a:srgbClr val="FFFFFF"/>
              </a:solidFill>
              <a:ea typeface="ＭＳ Ｐゴシック" pitchFamily="-112" charset="-128"/>
            </a:endParaRPr>
          </a:p>
        </p:txBody>
      </p:sp>
      <p:sp>
        <p:nvSpPr>
          <p:cNvPr id="6" name="Explosion 2 5"/>
          <p:cNvSpPr/>
          <p:nvPr/>
        </p:nvSpPr>
        <p:spPr>
          <a:xfrm rot="1326507">
            <a:off x="231445" y="503829"/>
            <a:ext cx="1786968" cy="1660425"/>
          </a:xfrm>
          <a:prstGeom prst="irregularSeal2">
            <a:avLst/>
          </a:prstGeom>
          <a:solidFill>
            <a:srgbClr val="FFC000"/>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0521841">
            <a:off x="571500" y="980098"/>
            <a:ext cx="1028700" cy="707886"/>
          </a:xfrm>
          <a:prstGeom prst="rect">
            <a:avLst/>
          </a:prstGeom>
          <a:noFill/>
        </p:spPr>
        <p:txBody>
          <a:bodyPr wrap="square" rtlCol="0">
            <a:spAutoFit/>
          </a:bodyPr>
          <a:lstStyle/>
          <a:p>
            <a:r>
              <a:rPr lang="en-US" sz="2000" b="1" dirty="0">
                <a:latin typeface="Broadway" panose="04040905080B02020502" pitchFamily="82" charset="0"/>
              </a:rPr>
              <a:t>Pop Quiz!</a:t>
            </a:r>
          </a:p>
        </p:txBody>
      </p:sp>
      <p:sp>
        <p:nvSpPr>
          <p:cNvPr id="3" name="Content Placeholder 2"/>
          <p:cNvSpPr>
            <a:spLocks noGrp="1"/>
          </p:cNvSpPr>
          <p:nvPr>
            <p:ph sz="quarter" idx="14"/>
          </p:nvPr>
        </p:nvSpPr>
        <p:spPr/>
        <p:txBody>
          <a:bodyPr/>
          <a:lstStyle/>
          <a:p>
            <a:endParaRPr lang="en-US"/>
          </a:p>
        </p:txBody>
      </p:sp>
    </p:spTree>
    <p:extLst>
      <p:ext uri="{BB962C8B-B14F-4D97-AF65-F5344CB8AC3E}">
        <p14:creationId xmlns:p14="http://schemas.microsoft.com/office/powerpoint/2010/main" val="29523715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990600"/>
          </a:xfrm>
        </p:spPr>
        <p:txBody>
          <a:bodyPr>
            <a:normAutofit fontScale="90000"/>
          </a:bodyPr>
          <a:lstStyle/>
          <a:p>
            <a:pPr marL="68580" algn="ct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br>
              <a:rPr lang="en-US" sz="3200" dirty="0"/>
            </a:br>
            <a:br>
              <a:rPr lang="en-US" sz="3200" dirty="0"/>
            </a:br>
            <a:br>
              <a:rPr lang="en-US" sz="3200" dirty="0"/>
            </a:br>
            <a:r>
              <a:rPr lang="en-US" sz="3200" b="1" dirty="0">
                <a:solidFill>
                  <a:srgbClr val="002060"/>
                </a:solidFill>
                <a:latin typeface="Cambria" panose="02040503050406030204" pitchFamily="18" charset="0"/>
              </a:rPr>
              <a:t>What Are the Potential Challenges to this Expert Testimony?</a:t>
            </a:r>
            <a:br>
              <a:rPr lang="en-US" sz="3200" b="1" dirty="0">
                <a:solidFill>
                  <a:srgbClr val="002060"/>
                </a:solidFill>
                <a:latin typeface="Cambria" panose="02040503050406030204" pitchFamily="18" charset="0"/>
              </a:rPr>
            </a:br>
            <a:endParaRPr lang="en-US" sz="3600" b="1" dirty="0">
              <a:solidFill>
                <a:srgbClr val="002060"/>
              </a:solidFill>
              <a:latin typeface="Cambria" panose="02040503050406030204" pitchFamily="18" charset="0"/>
            </a:endParaRPr>
          </a:p>
        </p:txBody>
      </p:sp>
      <p:sp>
        <p:nvSpPr>
          <p:cNvPr id="3074" name="Content Placeholder 2"/>
          <p:cNvSpPr>
            <a:spLocks noGrp="1"/>
          </p:cNvSpPr>
          <p:nvPr>
            <p:ph idx="1"/>
          </p:nvPr>
        </p:nvSpPr>
        <p:spPr>
          <a:xfrm>
            <a:off x="381000" y="1981200"/>
            <a:ext cx="8458200" cy="3962400"/>
          </a:xfrm>
          <a:ln w="38100">
            <a:solidFill>
              <a:schemeClr val="tx1"/>
            </a:solidFill>
          </a:ln>
        </p:spPr>
        <p:txBody>
          <a:bodyPr>
            <a:normAutofit/>
          </a:bodyPr>
          <a:lstStyle/>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sz="3200" b="1" dirty="0">
                <a:solidFill>
                  <a:schemeClr val="tx1"/>
                </a:solidFill>
                <a:latin typeface="Cambria" panose="02040503050406030204" pitchFamily="18" charset="0"/>
              </a:rPr>
              <a:t>1.  Is the science valid?</a:t>
            </a:r>
          </a:p>
          <a:p>
            <a:pPr marL="68580" indent="0">
              <a:lnSpc>
                <a:spcPct val="90000"/>
              </a:lnSpc>
              <a:buNone/>
              <a:defRPr/>
            </a:pPr>
            <a:r>
              <a:rPr lang="en-US" sz="2800" dirty="0">
                <a:solidFill>
                  <a:schemeClr val="tx1"/>
                </a:solidFill>
                <a:latin typeface="Cambria" panose="02040503050406030204" pitchFamily="18" charset="0"/>
              </a:rPr>
              <a:t>	</a:t>
            </a:r>
          </a:p>
          <a:p>
            <a:pPr marL="68580" indent="0">
              <a:lnSpc>
                <a:spcPct val="90000"/>
              </a:lnSpc>
              <a:buNone/>
              <a:defRPr/>
            </a:pPr>
            <a:r>
              <a:rPr lang="en-US" sz="3200" b="1" dirty="0">
                <a:solidFill>
                  <a:schemeClr val="tx1"/>
                </a:solidFill>
                <a:latin typeface="Cambria" panose="02040503050406030204" pitchFamily="18" charset="0"/>
              </a:rPr>
              <a:t>2.  If so, are there limitations that should be imposed on the expert’s testimony?</a:t>
            </a:r>
          </a:p>
          <a:p>
            <a:pPr marL="68580" indent="0">
              <a:lnSpc>
                <a:spcPct val="90000"/>
              </a:lnSpc>
              <a:buNone/>
              <a:defRPr/>
            </a:pPr>
            <a:endParaRPr lang="en-US" sz="3200" b="1" dirty="0">
              <a:solidFill>
                <a:srgbClr val="002060"/>
              </a:solidFill>
              <a:latin typeface="Cambria" panose="02040503050406030204" pitchFamily="18" charset="0"/>
            </a:endParaRPr>
          </a:p>
          <a:p>
            <a:pPr marL="68580" indent="0">
              <a:lnSpc>
                <a:spcPct val="90000"/>
              </a:lnSpc>
              <a:buNone/>
              <a:defRPr/>
            </a:pPr>
            <a:endParaRPr lang="en-US" u="sng" dirty="0">
              <a:hlinkClick r:id="rId3"/>
            </a:endParaRPr>
          </a:p>
          <a:p>
            <a:pPr marL="68580" indent="0">
              <a:lnSpc>
                <a:spcPct val="90000"/>
              </a:lnSpc>
              <a:buNone/>
              <a:defRPr/>
            </a:pPr>
            <a:endParaRPr lang="en-US"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gn="ctr">
              <a:lnSpc>
                <a:spcPct val="90000"/>
              </a:lnSpc>
              <a:buNone/>
              <a:defRPr/>
            </a:pPr>
            <a:endParaRPr lang="en-US" dirty="0">
              <a:latin typeface="Cambria" panose="02040503050406030204" pitchFamily="18" charset="0"/>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40</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26696594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533400" y="2286000"/>
            <a:ext cx="8305800" cy="3733800"/>
          </a:xfrm>
          <a:ln>
            <a:solidFill>
              <a:schemeClr val="tx1"/>
            </a:solidFill>
          </a:ln>
        </p:spPr>
        <p:txBody>
          <a:bodyPr>
            <a:normAutofit/>
          </a:bodyPr>
          <a:lstStyle/>
          <a:p>
            <a:pPr eaLnBrk="1" hangingPunct="1">
              <a:buFont typeface="Wingdings" pitchFamily="2" charset="2"/>
              <a:buNone/>
            </a:pPr>
            <a:r>
              <a:rPr lang="en-US" b="1" dirty="0">
                <a:solidFill>
                  <a:schemeClr val="tx1"/>
                </a:solidFill>
                <a:latin typeface="Constantia" panose="02030602050306030303" pitchFamily="18" charset="0"/>
              </a:rPr>
              <a:t>	</a:t>
            </a: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41</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41</a:t>
            </a:fld>
            <a:endParaRPr lang="en-US" sz="1200">
              <a:solidFill>
                <a:srgbClr val="FFFFFF"/>
              </a:solidFill>
              <a:ea typeface="ＭＳ Ｐゴシック" pitchFamily="-112" charset="-128"/>
            </a:endParaRPr>
          </a:p>
        </p:txBody>
      </p:sp>
      <p:sp>
        <p:nvSpPr>
          <p:cNvPr id="4" name="TextBox 3"/>
          <p:cNvSpPr txBox="1"/>
          <p:nvPr/>
        </p:nvSpPr>
        <p:spPr>
          <a:xfrm>
            <a:off x="838200" y="2618571"/>
            <a:ext cx="4572000" cy="3231654"/>
          </a:xfrm>
          <a:prstGeom prst="rect">
            <a:avLst/>
          </a:prstGeom>
          <a:noFill/>
        </p:spPr>
        <p:txBody>
          <a:bodyPr wrap="square" rtlCol="0">
            <a:spAutoFit/>
          </a:bodyPr>
          <a:lstStyle/>
          <a:p>
            <a:endParaRPr lang="en-US" dirty="0"/>
          </a:p>
          <a:p>
            <a:r>
              <a:rPr lang="en-US" sz="2400" dirty="0">
                <a:latin typeface="Cambria" panose="02040503050406030204" pitchFamily="18" charset="0"/>
              </a:rPr>
              <a:t>A woman is charged with arson for setting the fire in her apartment that killed her quadriplegic son. The government calls an expert to  link the defendant to the accelerant used to set the fire. </a:t>
            </a:r>
          </a:p>
          <a:p>
            <a:endParaRPr lang="en-US" dirty="0"/>
          </a:p>
        </p:txBody>
      </p:sp>
      <p:sp>
        <p:nvSpPr>
          <p:cNvPr id="8" name="TextBox 7"/>
          <p:cNvSpPr txBox="1"/>
          <p:nvPr/>
        </p:nvSpPr>
        <p:spPr>
          <a:xfrm>
            <a:off x="838200" y="1143000"/>
            <a:ext cx="6629400" cy="646331"/>
          </a:xfrm>
          <a:prstGeom prst="rect">
            <a:avLst/>
          </a:prstGeom>
          <a:noFill/>
        </p:spPr>
        <p:txBody>
          <a:bodyPr wrap="square" rtlCol="0">
            <a:spAutoFit/>
          </a:bodyPr>
          <a:lstStyle/>
          <a:p>
            <a:pPr algn="ctr"/>
            <a:r>
              <a:rPr lang="en-US" sz="3600" b="1" i="1" dirty="0" err="1">
                <a:solidFill>
                  <a:srgbClr val="002060"/>
                </a:solidFill>
                <a:latin typeface="Cambria" panose="02040503050406030204" pitchFamily="18" charset="0"/>
              </a:rPr>
              <a:t>Daubert</a:t>
            </a:r>
            <a:r>
              <a:rPr lang="en-US" sz="3600" b="1" dirty="0">
                <a:solidFill>
                  <a:srgbClr val="002060"/>
                </a:solidFill>
                <a:latin typeface="Cambria" panose="02040503050406030204" pitchFamily="18" charset="0"/>
              </a:rPr>
              <a:t>  Hearing #3</a:t>
            </a:r>
          </a:p>
        </p:txBody>
      </p:sp>
    </p:spTree>
    <p:extLst>
      <p:ext uri="{BB962C8B-B14F-4D97-AF65-F5344CB8AC3E}">
        <p14:creationId xmlns:p14="http://schemas.microsoft.com/office/powerpoint/2010/main" val="3627618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990600"/>
          </a:xfrm>
        </p:spPr>
        <p:txBody>
          <a:bodyPr>
            <a:normAutofit fontScale="90000"/>
          </a:bodyPr>
          <a:lstStyle/>
          <a:p>
            <a:pPr marL="68580" algn="ct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br>
              <a:rPr lang="en-US" sz="3200" dirty="0"/>
            </a:br>
            <a:br>
              <a:rPr lang="en-US" sz="3200" dirty="0"/>
            </a:br>
            <a:br>
              <a:rPr lang="en-US" sz="3200" dirty="0"/>
            </a:br>
            <a:r>
              <a:rPr lang="en-US" sz="3200" b="1" dirty="0">
                <a:solidFill>
                  <a:srgbClr val="002060"/>
                </a:solidFill>
                <a:latin typeface="Cambria" panose="02040503050406030204" pitchFamily="18" charset="0"/>
              </a:rPr>
              <a:t>What Are the Potential Challenges to this Expert Testimony?</a:t>
            </a:r>
            <a:br>
              <a:rPr lang="en-US" sz="3200" b="1" dirty="0">
                <a:solidFill>
                  <a:srgbClr val="002060"/>
                </a:solidFill>
                <a:latin typeface="Cambria" panose="02040503050406030204" pitchFamily="18" charset="0"/>
              </a:rPr>
            </a:br>
            <a:endParaRPr lang="en-US" sz="3600" b="1" dirty="0">
              <a:solidFill>
                <a:srgbClr val="002060"/>
              </a:solidFill>
              <a:latin typeface="Cambria" panose="02040503050406030204" pitchFamily="18" charset="0"/>
            </a:endParaRPr>
          </a:p>
        </p:txBody>
      </p:sp>
      <p:sp>
        <p:nvSpPr>
          <p:cNvPr id="3074" name="Content Placeholder 2"/>
          <p:cNvSpPr>
            <a:spLocks noGrp="1"/>
          </p:cNvSpPr>
          <p:nvPr>
            <p:ph idx="1"/>
          </p:nvPr>
        </p:nvSpPr>
        <p:spPr>
          <a:xfrm>
            <a:off x="381000" y="1981200"/>
            <a:ext cx="8458200" cy="3962400"/>
          </a:xfrm>
          <a:ln w="38100">
            <a:solidFill>
              <a:schemeClr val="tx1"/>
            </a:solidFill>
          </a:ln>
        </p:spPr>
        <p:txBody>
          <a:bodyPr>
            <a:normAutofit/>
          </a:bodyPr>
          <a:lstStyle/>
          <a:p>
            <a:pPr marL="68580" indent="0">
              <a:lnSpc>
                <a:spcPct val="90000"/>
              </a:lnSpc>
              <a:buNone/>
              <a:defRPr/>
            </a:pPr>
            <a:endParaRPr lang="en-US" dirty="0">
              <a:solidFill>
                <a:schemeClr val="tx1"/>
              </a:solidFill>
              <a:latin typeface="Cambria" panose="02040503050406030204" pitchFamily="18" charset="0"/>
            </a:endParaRPr>
          </a:p>
          <a:p>
            <a:pPr marL="68580" indent="0">
              <a:lnSpc>
                <a:spcPct val="90000"/>
              </a:lnSpc>
              <a:buNone/>
              <a:defRPr/>
            </a:pPr>
            <a:r>
              <a:rPr lang="en-US" sz="3200" b="1" dirty="0">
                <a:solidFill>
                  <a:schemeClr val="tx1"/>
                </a:solidFill>
                <a:latin typeface="Cambria" panose="02040503050406030204" pitchFamily="18" charset="0"/>
              </a:rPr>
              <a:t>1.  Is the science valid?</a:t>
            </a:r>
          </a:p>
          <a:p>
            <a:pPr marL="68580" indent="0">
              <a:lnSpc>
                <a:spcPct val="90000"/>
              </a:lnSpc>
              <a:buNone/>
              <a:defRPr/>
            </a:pPr>
            <a:r>
              <a:rPr lang="en-US" sz="2800" dirty="0">
                <a:solidFill>
                  <a:schemeClr val="tx1"/>
                </a:solidFill>
                <a:latin typeface="Cambria" panose="02040503050406030204" pitchFamily="18" charset="0"/>
              </a:rPr>
              <a:t>	</a:t>
            </a:r>
          </a:p>
          <a:p>
            <a:pPr marL="68580" indent="0">
              <a:lnSpc>
                <a:spcPct val="90000"/>
              </a:lnSpc>
              <a:buNone/>
              <a:defRPr/>
            </a:pPr>
            <a:r>
              <a:rPr lang="en-US" sz="3200" b="1" dirty="0">
                <a:solidFill>
                  <a:schemeClr val="tx1"/>
                </a:solidFill>
                <a:latin typeface="Cambria" panose="02040503050406030204" pitchFamily="18" charset="0"/>
              </a:rPr>
              <a:t>2.  If so, are there limitations that should be imposed on the expert’s testimony?</a:t>
            </a:r>
          </a:p>
          <a:p>
            <a:pPr marL="68580" indent="0">
              <a:lnSpc>
                <a:spcPct val="90000"/>
              </a:lnSpc>
              <a:buNone/>
              <a:defRPr/>
            </a:pPr>
            <a:endParaRPr lang="en-US" sz="3200" b="1" dirty="0">
              <a:solidFill>
                <a:srgbClr val="002060"/>
              </a:solidFill>
              <a:latin typeface="Cambria" panose="02040503050406030204" pitchFamily="18" charset="0"/>
            </a:endParaRPr>
          </a:p>
          <a:p>
            <a:pPr marL="68580" indent="0">
              <a:lnSpc>
                <a:spcPct val="90000"/>
              </a:lnSpc>
              <a:buNone/>
              <a:defRPr/>
            </a:pPr>
            <a:endParaRPr lang="en-US" u="sng" dirty="0">
              <a:hlinkClick r:id="rId3"/>
            </a:endParaRPr>
          </a:p>
          <a:p>
            <a:pPr marL="68580" indent="0">
              <a:lnSpc>
                <a:spcPct val="90000"/>
              </a:lnSpc>
              <a:buNone/>
              <a:defRPr/>
            </a:pPr>
            <a:endParaRPr lang="en-US"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nSpc>
                <a:spcPct val="90000"/>
              </a:lnSpc>
              <a:buNone/>
              <a:defRPr/>
            </a:pPr>
            <a:endParaRPr lang="en-US" u="sng" dirty="0">
              <a:hlinkClick r:id="rId3"/>
            </a:endParaRPr>
          </a:p>
          <a:p>
            <a:pPr marL="68580" indent="0" algn="ctr">
              <a:lnSpc>
                <a:spcPct val="90000"/>
              </a:lnSpc>
              <a:buNone/>
              <a:defRPr/>
            </a:pPr>
            <a:endParaRPr lang="en-US" dirty="0">
              <a:latin typeface="Cambria" panose="02040503050406030204" pitchFamily="18" charset="0"/>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42</a:t>
            </a:fld>
            <a:endParaRPr lang="en-US" sz="1200">
              <a:solidFill>
                <a:srgbClr val="FFFFFF"/>
              </a:solidFill>
              <a:ea typeface="ＭＳ Ｐゴシック" pitchFamily="-112" charset="-128"/>
            </a:endParaRPr>
          </a:p>
        </p:txBody>
      </p:sp>
    </p:spTree>
    <p:extLst>
      <p:ext uri="{BB962C8B-B14F-4D97-AF65-F5344CB8AC3E}">
        <p14:creationId xmlns:p14="http://schemas.microsoft.com/office/powerpoint/2010/main" val="1380441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304800" y="2438400"/>
            <a:ext cx="8610600" cy="3394229"/>
          </a:xfrm>
        </p:spPr>
        <p:txBody>
          <a:bodyPr>
            <a:normAutofit fontScale="62500" lnSpcReduction="20000"/>
          </a:bodyPr>
          <a:lstStyle/>
          <a:p>
            <a:pPr eaLnBrk="1" hangingPunct="1">
              <a:buFont typeface="Wingdings" pitchFamily="2" charset="2"/>
              <a:buNone/>
            </a:pPr>
            <a:endParaRPr lang="en-US" dirty="0"/>
          </a:p>
          <a:p>
            <a:pPr algn="ctr" eaLnBrk="1" hangingPunct="1">
              <a:buFont typeface="Wingdings" pitchFamily="2" charset="2"/>
              <a:buNone/>
            </a:pPr>
            <a:r>
              <a:rPr lang="en-US" sz="5800" b="1" dirty="0">
                <a:solidFill>
                  <a:schemeClr val="tx1"/>
                </a:solidFill>
                <a:latin typeface="Cambria" panose="02040503050406030204" pitchFamily="18" charset="0"/>
              </a:rPr>
              <a:t>Please pass the Index Cards </a:t>
            </a:r>
          </a:p>
          <a:p>
            <a:pPr algn="ctr" eaLnBrk="1" hangingPunct="1">
              <a:buFont typeface="Wingdings" pitchFamily="2" charset="2"/>
              <a:buNone/>
            </a:pPr>
            <a:r>
              <a:rPr lang="en-US" sz="5800" b="1" dirty="0">
                <a:solidFill>
                  <a:schemeClr val="tx1"/>
                </a:solidFill>
                <a:latin typeface="Cambria" panose="02040503050406030204" pitchFamily="18" charset="0"/>
              </a:rPr>
              <a:t>forward for collection</a:t>
            </a:r>
          </a:p>
          <a:p>
            <a:pPr algn="ctr" eaLnBrk="1" hangingPunct="1">
              <a:buFont typeface="Wingdings" pitchFamily="2" charset="2"/>
              <a:buNone/>
            </a:pPr>
            <a:endParaRPr lang="en-US" sz="5100" dirty="0">
              <a:solidFill>
                <a:schemeClr val="tx1"/>
              </a:solidFill>
              <a:latin typeface="Segoe Script" panose="020B0504020000000003" pitchFamily="34" charset="0"/>
            </a:endParaRPr>
          </a:p>
          <a:p>
            <a:pPr algn="ctr" eaLnBrk="1" hangingPunct="1">
              <a:buFont typeface="Wingdings" pitchFamily="2" charset="2"/>
              <a:buNone/>
            </a:pPr>
            <a:r>
              <a:rPr lang="en-US" sz="5100" b="1" dirty="0">
                <a:solidFill>
                  <a:srgbClr val="002060"/>
                </a:solidFill>
                <a:latin typeface="Segoe Script" panose="020B0504020000000003" pitchFamily="34" charset="0"/>
              </a:rPr>
              <a:t>I hope you enjoyed the presentation !</a:t>
            </a:r>
          </a:p>
          <a:p>
            <a:pPr algn="ctr" eaLnBrk="1" hangingPunct="1">
              <a:buFont typeface="Wingdings" pitchFamily="2" charset="2"/>
              <a:buNone/>
            </a:pPr>
            <a:r>
              <a:rPr lang="en-US" sz="5100" b="1" dirty="0">
                <a:solidFill>
                  <a:srgbClr val="002060"/>
                </a:solidFill>
                <a:latin typeface="Segoe Script" panose="020B0504020000000003" pitchFamily="34" charset="0"/>
              </a:rPr>
              <a:t>	</a:t>
            </a:r>
          </a:p>
          <a:p>
            <a:pPr algn="ctr" eaLnBrk="1" hangingPunct="1">
              <a:buFont typeface="Wingdings" pitchFamily="2" charset="2"/>
              <a:buNone/>
            </a:pPr>
            <a:r>
              <a:rPr lang="en-US" sz="5100" b="1" dirty="0">
                <a:solidFill>
                  <a:srgbClr val="002060"/>
                </a:solidFill>
                <a:latin typeface="Segoe Script" panose="020B0504020000000003" pitchFamily="34" charset="0"/>
              </a:rPr>
              <a:t>		-Prof. Cynthia Jones</a:t>
            </a:r>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43</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43</a:t>
            </a:fld>
            <a:endParaRPr lang="en-US" sz="1200">
              <a:solidFill>
                <a:srgbClr val="FFFFFF"/>
              </a:solidFill>
              <a:ea typeface="ＭＳ Ｐゴシック" pitchFamily="-112" charset="-128"/>
            </a:endParaRPr>
          </a:p>
        </p:txBody>
      </p:sp>
      <p:sp>
        <p:nvSpPr>
          <p:cNvPr id="4" name="TextBox 3"/>
          <p:cNvSpPr txBox="1"/>
          <p:nvPr/>
        </p:nvSpPr>
        <p:spPr>
          <a:xfrm>
            <a:off x="1600200" y="1286143"/>
            <a:ext cx="7315200" cy="1200329"/>
          </a:xfrm>
          <a:prstGeom prst="rect">
            <a:avLst/>
          </a:prstGeom>
          <a:noFill/>
        </p:spPr>
        <p:txBody>
          <a:bodyPr wrap="square" rtlCol="0">
            <a:spAutoFit/>
          </a:bodyPr>
          <a:lstStyle/>
          <a:p>
            <a:pPr algn="ctr"/>
            <a:r>
              <a:rPr lang="en-US" sz="7200" b="1" i="1" dirty="0">
                <a:solidFill>
                  <a:srgbClr val="002060"/>
                </a:solidFill>
                <a:latin typeface="Cambria" panose="02040503050406030204" pitchFamily="18" charset="0"/>
              </a:rPr>
              <a:t>The  End</a:t>
            </a:r>
          </a:p>
        </p:txBody>
      </p:sp>
    </p:spTree>
    <p:extLst>
      <p:ext uri="{BB962C8B-B14F-4D97-AF65-F5344CB8AC3E}">
        <p14:creationId xmlns:p14="http://schemas.microsoft.com/office/powerpoint/2010/main" val="24409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81006" y="945484"/>
            <a:ext cx="7024744" cy="11430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5</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5</a:t>
            </a:fld>
            <a:endParaRPr lang="en-US" sz="1200">
              <a:solidFill>
                <a:srgbClr val="FFFFFF"/>
              </a:solidFill>
              <a:ea typeface="ＭＳ Ｐゴシック" pitchFamily="-112" charset="-128"/>
            </a:endParaRPr>
          </a:p>
        </p:txBody>
      </p:sp>
      <p:sp>
        <p:nvSpPr>
          <p:cNvPr id="4" name="TextBox 3"/>
          <p:cNvSpPr txBox="1"/>
          <p:nvPr/>
        </p:nvSpPr>
        <p:spPr>
          <a:xfrm>
            <a:off x="990600" y="674914"/>
            <a:ext cx="7315200" cy="1446550"/>
          </a:xfrm>
          <a:prstGeom prst="rect">
            <a:avLst/>
          </a:prstGeom>
          <a:noFill/>
        </p:spPr>
        <p:txBody>
          <a:bodyPr wrap="square" rtlCol="0">
            <a:spAutoFit/>
          </a:bodyPr>
          <a:lstStyle/>
          <a:p>
            <a:pPr algn="ctr"/>
            <a:r>
              <a:rPr lang="en-US" sz="4400" dirty="0">
                <a:solidFill>
                  <a:srgbClr val="002060"/>
                </a:solidFill>
                <a:latin typeface="Constantia" panose="02030602050306030303" pitchFamily="18" charset="0"/>
              </a:rPr>
              <a:t>Vote now on the hearsay objection</a:t>
            </a:r>
            <a:endParaRPr lang="en-US" sz="4000" dirty="0">
              <a:solidFill>
                <a:srgbClr val="002060"/>
              </a:solidFill>
              <a:latin typeface="Constantia" panose="02030602050306030303" pitchFamily="18" charset="0"/>
            </a:endParaRPr>
          </a:p>
        </p:txBody>
      </p:sp>
      <p:pic>
        <p:nvPicPr>
          <p:cNvPr id="1026" name="Picture 2" descr="http://bookstore.taftcollege.edu/StoreImages/33-258934-1.jpg"/>
          <p:cNvPicPr>
            <a:picLocks noChangeAspect="1" noChangeArrowheads="1"/>
          </p:cNvPicPr>
          <p:nvPr/>
        </p:nvPicPr>
        <p:blipFill rotWithShape="1">
          <a:blip r:embed="rId3">
            <a:extLst>
              <a:ext uri="{28A0092B-C50C-407E-A947-70E740481C1C}">
                <a14:useLocalDpi xmlns:a14="http://schemas.microsoft.com/office/drawing/2010/main" val="0"/>
              </a:ext>
            </a:extLst>
          </a:blip>
          <a:srcRect l="4154" t="14309" r="3847" b="15538"/>
          <a:stretch/>
        </p:blipFill>
        <p:spPr bwMode="auto">
          <a:xfrm>
            <a:off x="752283" y="2896050"/>
            <a:ext cx="2692585" cy="20532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5" name="Picture 2" descr="http://bookstore.taftcollege.edu/StoreImages/33-258934-1.jpg"/>
          <p:cNvPicPr>
            <a:picLocks noChangeAspect="1" noChangeArrowheads="1"/>
          </p:cNvPicPr>
          <p:nvPr/>
        </p:nvPicPr>
        <p:blipFill rotWithShape="1">
          <a:blip r:embed="rId3">
            <a:extLst>
              <a:ext uri="{28A0092B-C50C-407E-A947-70E740481C1C}">
                <a14:useLocalDpi xmlns:a14="http://schemas.microsoft.com/office/drawing/2010/main" val="0"/>
              </a:ext>
            </a:extLst>
          </a:blip>
          <a:srcRect l="4154" t="14309" r="3847" b="15538"/>
          <a:stretch/>
        </p:blipFill>
        <p:spPr bwMode="auto">
          <a:xfrm>
            <a:off x="5184773" y="2896050"/>
            <a:ext cx="2743200" cy="20918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rot="21301187">
            <a:off x="1082667" y="3710872"/>
            <a:ext cx="2209800" cy="461665"/>
          </a:xfrm>
          <a:prstGeom prst="rect">
            <a:avLst/>
          </a:prstGeom>
          <a:noFill/>
        </p:spPr>
        <p:txBody>
          <a:bodyPr wrap="square" rtlCol="0">
            <a:spAutoFit/>
          </a:bodyPr>
          <a:lstStyle/>
          <a:p>
            <a:pPr algn="ctr"/>
            <a:r>
              <a:rPr lang="en-US" sz="2400" b="1" dirty="0">
                <a:solidFill>
                  <a:srgbClr val="FF0000"/>
                </a:solidFill>
                <a:latin typeface="Bookman Old Style" panose="02050604050505020204" pitchFamily="18" charset="0"/>
              </a:rPr>
              <a:t>Inadmissible</a:t>
            </a:r>
          </a:p>
        </p:txBody>
      </p:sp>
      <p:sp>
        <p:nvSpPr>
          <p:cNvPr id="16" name="TextBox 15"/>
          <p:cNvSpPr txBox="1"/>
          <p:nvPr/>
        </p:nvSpPr>
        <p:spPr>
          <a:xfrm rot="21217335">
            <a:off x="5508623" y="3736942"/>
            <a:ext cx="2209800" cy="523220"/>
          </a:xfrm>
          <a:prstGeom prst="rect">
            <a:avLst/>
          </a:prstGeom>
          <a:noFill/>
        </p:spPr>
        <p:txBody>
          <a:bodyPr wrap="square" rtlCol="0">
            <a:spAutoFit/>
          </a:bodyPr>
          <a:lstStyle/>
          <a:p>
            <a:pPr algn="ctr"/>
            <a:r>
              <a:rPr lang="en-US" sz="2800" b="1" dirty="0">
                <a:latin typeface="Bookman Old Style" panose="02050604050505020204" pitchFamily="18" charset="0"/>
              </a:rPr>
              <a:t>Admissible</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861023">
            <a:off x="458444" y="1066369"/>
            <a:ext cx="1596698" cy="1592519"/>
          </a:xfrm>
          <a:prstGeom prst="rect">
            <a:avLst/>
          </a:prstGeom>
        </p:spPr>
      </p:pic>
      <p:sp>
        <p:nvSpPr>
          <p:cNvPr id="6" name="TextBox 5"/>
          <p:cNvSpPr txBox="1"/>
          <p:nvPr/>
        </p:nvSpPr>
        <p:spPr>
          <a:xfrm>
            <a:off x="625468" y="5258435"/>
            <a:ext cx="2819400" cy="923330"/>
          </a:xfrm>
          <a:prstGeom prst="rect">
            <a:avLst/>
          </a:prstGeom>
          <a:noFill/>
          <a:ln>
            <a:solidFill>
              <a:srgbClr val="7030A0"/>
            </a:solidFill>
          </a:ln>
        </p:spPr>
        <p:txBody>
          <a:bodyPr wrap="square" rtlCol="0">
            <a:spAutoFit/>
          </a:bodyPr>
          <a:lstStyle/>
          <a:p>
            <a:r>
              <a:rPr lang="en-US" dirty="0">
                <a:latin typeface="Comic Sans MS" panose="030F0702030302020204" pitchFamily="66" charset="0"/>
              </a:rPr>
              <a:t>Boyfriend’s statements to the cop are inadmissible hearsay. </a:t>
            </a:r>
          </a:p>
        </p:txBody>
      </p:sp>
      <p:sp>
        <p:nvSpPr>
          <p:cNvPr id="13" name="TextBox 12"/>
          <p:cNvSpPr txBox="1"/>
          <p:nvPr/>
        </p:nvSpPr>
        <p:spPr>
          <a:xfrm>
            <a:off x="5334000" y="5345658"/>
            <a:ext cx="2819400" cy="923330"/>
          </a:xfrm>
          <a:prstGeom prst="rect">
            <a:avLst/>
          </a:prstGeom>
          <a:noFill/>
          <a:ln>
            <a:solidFill>
              <a:srgbClr val="7030A0"/>
            </a:solidFill>
          </a:ln>
        </p:spPr>
        <p:txBody>
          <a:bodyPr wrap="square" rtlCol="0">
            <a:spAutoFit/>
          </a:bodyPr>
          <a:lstStyle/>
          <a:p>
            <a:r>
              <a:rPr lang="en-US" dirty="0">
                <a:latin typeface="Comic Sans MS" panose="030F0702030302020204" pitchFamily="66" charset="0"/>
              </a:rPr>
              <a:t>Boyfriend’s statements are admissible under a hearsay exception</a:t>
            </a:r>
          </a:p>
        </p:txBody>
      </p:sp>
    </p:spTree>
    <p:extLst>
      <p:ext uri="{BB962C8B-B14F-4D97-AF65-F5344CB8AC3E}">
        <p14:creationId xmlns:p14="http://schemas.microsoft.com/office/powerpoint/2010/main" val="158288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05000"/>
            <a:ext cx="7024744" cy="11430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304800" y="1375791"/>
            <a:ext cx="8534400" cy="5131372"/>
          </a:xfrm>
          <a:ln w="28575">
            <a:solidFill>
              <a:schemeClr val="tx1"/>
            </a:solidFill>
          </a:ln>
        </p:spPr>
        <p:txBody>
          <a:bodyPr>
            <a:normAutofit fontScale="62500" lnSpcReduction="20000"/>
          </a:bodyPr>
          <a:lstStyle/>
          <a:p>
            <a:pPr marL="68580" indent="0">
              <a:buNone/>
            </a:pPr>
            <a:r>
              <a:rPr lang="en-US" sz="2800" dirty="0">
                <a:ln>
                  <a:solidFill>
                    <a:schemeClr val="tx1"/>
                  </a:solidFill>
                </a:ln>
                <a:solidFill>
                  <a:schemeClr val="tx1"/>
                </a:solidFill>
                <a:latin typeface="Constantia" panose="02030602050306030303" pitchFamily="18" charset="0"/>
              </a:rPr>
              <a:t>	</a:t>
            </a:r>
          </a:p>
          <a:p>
            <a:pPr marL="68580" indent="0">
              <a:buNone/>
            </a:pPr>
            <a:r>
              <a:rPr lang="en-US" sz="2800" dirty="0">
                <a:ln>
                  <a:solidFill>
                    <a:schemeClr val="tx1"/>
                  </a:solidFill>
                </a:ln>
                <a:solidFill>
                  <a:schemeClr val="tx1"/>
                </a:solidFill>
                <a:latin typeface="Constantia" panose="02030602050306030303" pitchFamily="18" charset="0"/>
              </a:rPr>
              <a:t>	</a:t>
            </a:r>
          </a:p>
          <a:p>
            <a:pPr marL="68580" indent="0">
              <a:buNone/>
            </a:pPr>
            <a:r>
              <a:rPr lang="en-US" sz="2800" dirty="0">
                <a:ln>
                  <a:solidFill>
                    <a:schemeClr val="tx1"/>
                  </a:solidFill>
                </a:ln>
                <a:solidFill>
                  <a:schemeClr val="tx1"/>
                </a:solidFill>
                <a:latin typeface="Constantia" panose="02030602050306030303" pitchFamily="18" charset="0"/>
              </a:rPr>
              <a:t>	</a:t>
            </a:r>
            <a:r>
              <a:rPr lang="en-US" sz="4400" dirty="0">
                <a:ln>
                  <a:solidFill>
                    <a:schemeClr val="tx1"/>
                  </a:solidFill>
                </a:ln>
                <a:solidFill>
                  <a:schemeClr val="tx1"/>
                </a:solidFill>
                <a:latin typeface="Cambria" panose="02040503050406030204" pitchFamily="18" charset="0"/>
              </a:rPr>
              <a:t>Prior Identification</a:t>
            </a:r>
            <a:r>
              <a:rPr lang="en-US" sz="4400" dirty="0">
                <a:ln>
                  <a:solidFill>
                    <a:schemeClr val="tx1"/>
                  </a:solidFill>
                </a:ln>
                <a:solidFill>
                  <a:srgbClr val="FF0000"/>
                </a:solidFill>
                <a:latin typeface="Cambria" panose="02040503050406030204" pitchFamily="18" charset="0"/>
              </a:rPr>
              <a:t>???</a:t>
            </a:r>
            <a:r>
              <a:rPr lang="en-US" sz="4400" dirty="0">
                <a:ln>
                  <a:solidFill>
                    <a:schemeClr val="tx1"/>
                  </a:solidFill>
                </a:ln>
                <a:solidFill>
                  <a:schemeClr val="tx1"/>
                </a:solidFill>
                <a:latin typeface="Cambria" panose="02040503050406030204" pitchFamily="18" charset="0"/>
              </a:rPr>
              <a:t>              </a:t>
            </a:r>
            <a:r>
              <a:rPr lang="en-US" sz="4400" dirty="0">
                <a:ln>
                  <a:solidFill>
                    <a:schemeClr val="tx1"/>
                  </a:solidFill>
                </a:ln>
                <a:solidFill>
                  <a:srgbClr val="002060"/>
                </a:solidFill>
                <a:latin typeface="Cambria" panose="02040503050406030204" pitchFamily="18" charset="0"/>
              </a:rPr>
              <a:t>[Rule 801(d)(1)(c)]</a:t>
            </a:r>
          </a:p>
          <a:p>
            <a:pPr marL="68580" indent="0">
              <a:buNone/>
            </a:pPr>
            <a:r>
              <a:rPr lang="en-US" sz="4400" dirty="0">
                <a:ln>
                  <a:solidFill>
                    <a:schemeClr val="tx1"/>
                  </a:solidFill>
                </a:ln>
                <a:solidFill>
                  <a:schemeClr val="tx1"/>
                </a:solidFill>
                <a:latin typeface="Cambria" panose="02040503050406030204" pitchFamily="18" charset="0"/>
              </a:rPr>
              <a:t>	</a:t>
            </a:r>
          </a:p>
          <a:p>
            <a:pPr marL="68580" indent="0">
              <a:buNone/>
            </a:pPr>
            <a:r>
              <a:rPr lang="en-US" sz="4400" dirty="0">
                <a:ln>
                  <a:solidFill>
                    <a:schemeClr val="tx1"/>
                  </a:solidFill>
                </a:ln>
                <a:solidFill>
                  <a:schemeClr val="tx1"/>
                </a:solidFill>
                <a:latin typeface="Cambria" panose="02040503050406030204" pitchFamily="18" charset="0"/>
              </a:rPr>
              <a:t>	Confrontation Clause</a:t>
            </a:r>
            <a:r>
              <a:rPr lang="en-US" sz="4400" dirty="0">
                <a:ln>
                  <a:solidFill>
                    <a:schemeClr val="tx1"/>
                  </a:solidFill>
                </a:ln>
                <a:solidFill>
                  <a:srgbClr val="FF0000"/>
                </a:solidFill>
                <a:latin typeface="Cambria" panose="02040503050406030204" pitchFamily="18" charset="0"/>
              </a:rPr>
              <a:t>????</a:t>
            </a:r>
            <a:r>
              <a:rPr lang="en-US" sz="4400" dirty="0">
                <a:ln>
                  <a:solidFill>
                    <a:schemeClr val="tx1"/>
                  </a:solidFill>
                </a:ln>
                <a:solidFill>
                  <a:schemeClr val="tx1"/>
                </a:solidFill>
                <a:latin typeface="Cambria" panose="02040503050406030204" pitchFamily="18" charset="0"/>
              </a:rPr>
              <a:t>         </a:t>
            </a:r>
            <a:r>
              <a:rPr lang="en-US" sz="4400" dirty="0">
                <a:ln>
                  <a:solidFill>
                    <a:schemeClr val="tx1"/>
                  </a:solidFill>
                </a:ln>
                <a:solidFill>
                  <a:srgbClr val="002060"/>
                </a:solidFill>
                <a:latin typeface="Cambria" panose="02040503050406030204" pitchFamily="18" charset="0"/>
              </a:rPr>
              <a:t>[Sixth Amend.]</a:t>
            </a:r>
          </a:p>
          <a:p>
            <a:pPr marL="68580" indent="0">
              <a:buNone/>
            </a:pPr>
            <a:r>
              <a:rPr lang="en-US" sz="4400" dirty="0">
                <a:ln>
                  <a:solidFill>
                    <a:schemeClr val="tx1"/>
                  </a:solidFill>
                </a:ln>
                <a:solidFill>
                  <a:schemeClr val="tx1"/>
                </a:solidFill>
                <a:latin typeface="Cambria" panose="02040503050406030204" pitchFamily="18" charset="0"/>
              </a:rPr>
              <a:t>	</a:t>
            </a:r>
          </a:p>
          <a:p>
            <a:pPr marL="68580" indent="0">
              <a:buNone/>
            </a:pPr>
            <a:r>
              <a:rPr lang="en-US" sz="4400" dirty="0">
                <a:ln>
                  <a:solidFill>
                    <a:schemeClr val="tx1"/>
                  </a:solidFill>
                </a:ln>
                <a:solidFill>
                  <a:schemeClr val="tx1"/>
                </a:solidFill>
                <a:latin typeface="Cambria" panose="02040503050406030204" pitchFamily="18" charset="0"/>
              </a:rPr>
              <a:t>	Excited Utterance</a:t>
            </a:r>
            <a:r>
              <a:rPr lang="en-US" sz="4400" dirty="0">
                <a:ln>
                  <a:solidFill>
                    <a:schemeClr val="tx1"/>
                  </a:solidFill>
                </a:ln>
                <a:solidFill>
                  <a:srgbClr val="FF0000"/>
                </a:solidFill>
                <a:latin typeface="Cambria" panose="02040503050406030204" pitchFamily="18" charset="0"/>
              </a:rPr>
              <a:t>???</a:t>
            </a:r>
            <a:r>
              <a:rPr lang="en-US" sz="4400" dirty="0">
                <a:ln>
                  <a:solidFill>
                    <a:schemeClr val="tx1"/>
                  </a:solidFill>
                </a:ln>
                <a:solidFill>
                  <a:schemeClr val="tx1"/>
                </a:solidFill>
                <a:latin typeface="Cambria" panose="02040503050406030204" pitchFamily="18" charset="0"/>
              </a:rPr>
              <a:t>                  [Rule 803(2)]</a:t>
            </a:r>
          </a:p>
          <a:p>
            <a:pPr marL="68580" indent="0">
              <a:buNone/>
            </a:pPr>
            <a:endParaRPr lang="en-US" sz="4400" dirty="0">
              <a:ln>
                <a:solidFill>
                  <a:schemeClr val="tx1"/>
                </a:solidFill>
              </a:ln>
              <a:solidFill>
                <a:schemeClr val="tx1"/>
              </a:solidFill>
              <a:latin typeface="Cambria" panose="02040503050406030204" pitchFamily="18" charset="0"/>
            </a:endParaRPr>
          </a:p>
          <a:p>
            <a:pPr marL="68580" indent="0">
              <a:buNone/>
            </a:pPr>
            <a:r>
              <a:rPr lang="en-US" sz="4400" dirty="0">
                <a:ln>
                  <a:solidFill>
                    <a:schemeClr val="tx1"/>
                  </a:solidFill>
                </a:ln>
                <a:solidFill>
                  <a:schemeClr val="tx1"/>
                </a:solidFill>
                <a:latin typeface="Cambria" panose="02040503050406030204" pitchFamily="18" charset="0"/>
              </a:rPr>
              <a:t>	Dying Declaration</a:t>
            </a:r>
            <a:r>
              <a:rPr lang="en-US" sz="4400" dirty="0">
                <a:ln>
                  <a:solidFill>
                    <a:schemeClr val="tx1"/>
                  </a:solidFill>
                </a:ln>
                <a:solidFill>
                  <a:srgbClr val="FF0000"/>
                </a:solidFill>
                <a:latin typeface="Cambria" panose="02040503050406030204" pitchFamily="18" charset="0"/>
              </a:rPr>
              <a:t>???</a:t>
            </a:r>
            <a:r>
              <a:rPr lang="en-US" sz="4400" dirty="0">
                <a:ln>
                  <a:solidFill>
                    <a:schemeClr val="tx1"/>
                  </a:solidFill>
                </a:ln>
                <a:solidFill>
                  <a:schemeClr val="tx1"/>
                </a:solidFill>
                <a:latin typeface="Cambria" panose="02040503050406030204" pitchFamily="18" charset="0"/>
              </a:rPr>
              <a:t>                  [Rule 804(b)(2)]</a:t>
            </a:r>
          </a:p>
          <a:p>
            <a:pPr marL="68580" indent="0">
              <a:buNone/>
            </a:pPr>
            <a:endParaRPr lang="en-US" sz="4400" dirty="0">
              <a:ln>
                <a:solidFill>
                  <a:schemeClr val="tx1"/>
                </a:solidFill>
              </a:ln>
              <a:solidFill>
                <a:schemeClr val="tx1"/>
              </a:solidFill>
              <a:latin typeface="Cambria" panose="02040503050406030204" pitchFamily="18" charset="0"/>
            </a:endParaRPr>
          </a:p>
          <a:p>
            <a:pPr marL="68580" indent="0">
              <a:buNone/>
            </a:pPr>
            <a:r>
              <a:rPr lang="en-US" sz="4400" dirty="0">
                <a:ln>
                  <a:solidFill>
                    <a:schemeClr val="tx1"/>
                  </a:solidFill>
                </a:ln>
                <a:solidFill>
                  <a:schemeClr val="tx1"/>
                </a:solidFill>
                <a:latin typeface="Cambria" panose="02040503050406030204" pitchFamily="18" charset="0"/>
              </a:rPr>
              <a:t>	Present Sense Impression</a:t>
            </a:r>
            <a:r>
              <a:rPr lang="en-US" sz="4400" dirty="0">
                <a:ln>
                  <a:solidFill>
                    <a:schemeClr val="tx1"/>
                  </a:solidFill>
                </a:ln>
                <a:solidFill>
                  <a:srgbClr val="FF0000"/>
                </a:solidFill>
                <a:latin typeface="Cambria" panose="02040503050406030204" pitchFamily="18" charset="0"/>
              </a:rPr>
              <a:t>???</a:t>
            </a:r>
            <a:r>
              <a:rPr lang="en-US" sz="4400" dirty="0">
                <a:ln>
                  <a:solidFill>
                    <a:schemeClr val="tx1"/>
                  </a:solidFill>
                </a:ln>
                <a:solidFill>
                  <a:schemeClr val="tx1"/>
                </a:solidFill>
                <a:latin typeface="Cambria" panose="02040503050406030204" pitchFamily="18" charset="0"/>
              </a:rPr>
              <a:t>   [Rule 803 (1)]</a:t>
            </a:r>
          </a:p>
          <a:p>
            <a:pPr marL="68580" indent="0">
              <a:buNone/>
            </a:pPr>
            <a:endParaRPr lang="en-US" sz="2800" dirty="0">
              <a:ln>
                <a:solidFill>
                  <a:schemeClr val="tx1"/>
                </a:solidFill>
              </a:ln>
              <a:solidFill>
                <a:schemeClr val="tx1"/>
              </a:solidFill>
              <a:latin typeface="Constantia" panose="02030602050306030303" pitchFamily="18" charset="0"/>
            </a:endParaRPr>
          </a:p>
          <a:p>
            <a:pPr marL="68580" indent="0">
              <a:buNone/>
            </a:pPr>
            <a:r>
              <a:rPr lang="en-US" sz="2800" dirty="0">
                <a:ln>
                  <a:solidFill>
                    <a:schemeClr val="tx1"/>
                  </a:solidFill>
                </a:ln>
                <a:solidFill>
                  <a:schemeClr val="tx1"/>
                </a:solidFill>
                <a:latin typeface="Constantia" panose="02030602050306030303" pitchFamily="18" charset="0"/>
              </a:rPr>
              <a:t>	</a:t>
            </a:r>
          </a:p>
          <a:p>
            <a:pPr marL="68580" indent="0">
              <a:buNone/>
            </a:pPr>
            <a:endParaRPr lang="en-US" sz="2800" dirty="0">
              <a:ln>
                <a:solidFill>
                  <a:schemeClr val="tx1"/>
                </a:solidFill>
              </a:ln>
              <a:solidFill>
                <a:schemeClr val="tx1"/>
              </a:solidFill>
              <a:latin typeface="Constantia" panose="02030602050306030303"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6</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6</a:t>
            </a:fld>
            <a:endParaRPr lang="en-US" sz="1200">
              <a:solidFill>
                <a:srgbClr val="FFFFFF"/>
              </a:solidFill>
              <a:ea typeface="ＭＳ Ｐゴシック" pitchFamily="-112" charset="-128"/>
            </a:endParaRPr>
          </a:p>
        </p:txBody>
      </p:sp>
      <p:sp>
        <p:nvSpPr>
          <p:cNvPr id="4" name="TextBox 3"/>
          <p:cNvSpPr txBox="1"/>
          <p:nvPr/>
        </p:nvSpPr>
        <p:spPr>
          <a:xfrm>
            <a:off x="838200" y="457200"/>
            <a:ext cx="7467600" cy="584775"/>
          </a:xfrm>
          <a:prstGeom prst="rect">
            <a:avLst/>
          </a:prstGeom>
          <a:noFill/>
        </p:spPr>
        <p:txBody>
          <a:bodyPr wrap="square" rtlCol="0">
            <a:spAutoFit/>
          </a:bodyPr>
          <a:lstStyle/>
          <a:p>
            <a:pPr algn="ctr"/>
            <a:r>
              <a:rPr lang="en-US" sz="3200" b="1" dirty="0">
                <a:solidFill>
                  <a:srgbClr val="002060"/>
                </a:solidFill>
                <a:latin typeface="Constantia" panose="02030602050306030303" pitchFamily="18" charset="0"/>
              </a:rPr>
              <a:t>Admissibility Analysis</a:t>
            </a:r>
          </a:p>
        </p:txBody>
      </p:sp>
    </p:spTree>
    <p:extLst>
      <p:ext uri="{BB962C8B-B14F-4D97-AF65-F5344CB8AC3E}">
        <p14:creationId xmlns:p14="http://schemas.microsoft.com/office/powerpoint/2010/main" val="272844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571500" y="593225"/>
            <a:ext cx="8153400" cy="4765829"/>
          </a:xfrm>
        </p:spPr>
        <p:txBody>
          <a:bodyPr>
            <a:normAutofit/>
          </a:bodyPr>
          <a:lstStyle/>
          <a:p>
            <a:pPr marL="68580" indent="0" algn="ctr">
              <a:buNone/>
            </a:pPr>
            <a:r>
              <a:rPr lang="en-US" sz="4000" b="1" i="1" dirty="0">
                <a:solidFill>
                  <a:srgbClr val="002060"/>
                </a:solidFill>
                <a:latin typeface="Constantia" panose="02030602050306030303" pitchFamily="18" charset="0"/>
              </a:rPr>
              <a:t>The Admissibility &amp; Authentication of </a:t>
            </a:r>
            <a:endParaRPr lang="en-US" sz="2800" b="1" dirty="0">
              <a:solidFill>
                <a:srgbClr val="002060"/>
              </a:solidFill>
              <a:latin typeface="Constantia" panose="02030602050306030303" pitchFamily="18" charset="0"/>
            </a:endParaRPr>
          </a:p>
          <a:p>
            <a:pPr marL="68580" indent="0" algn="ctr">
              <a:buNone/>
            </a:pPr>
            <a:r>
              <a:rPr lang="en-US" sz="3600" dirty="0">
                <a:solidFill>
                  <a:srgbClr val="002060"/>
                </a:solidFill>
                <a:latin typeface="Constantia" panose="02030602050306030303" pitchFamily="18" charset="0"/>
              </a:rPr>
              <a:t>Electronically-Stored Information</a:t>
            </a:r>
            <a:r>
              <a:rPr lang="en-US" sz="3200" dirty="0">
                <a:solidFill>
                  <a:srgbClr val="002060"/>
                </a:solidFill>
                <a:latin typeface="Constantia" panose="02030602050306030303" pitchFamily="18" charset="0"/>
              </a:rPr>
              <a:t> (ESI)</a:t>
            </a:r>
          </a:p>
          <a:p>
            <a:pPr marL="68580" indent="0">
              <a:buNone/>
            </a:pPr>
            <a:endParaRPr lang="en-US" sz="2000" dirty="0">
              <a:solidFill>
                <a:schemeClr val="tx1"/>
              </a:solidFill>
              <a:latin typeface="Constantia" panose="02030602050306030303" pitchFamily="18" charset="0"/>
            </a:endParaRPr>
          </a:p>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7</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7</a:t>
            </a:fld>
            <a:endParaRPr lang="en-US" sz="1200">
              <a:solidFill>
                <a:srgbClr val="FFFFFF"/>
              </a:solidFill>
              <a:ea typeface="ＭＳ Ｐゴシック" pitchFamily="-112" charset="-128"/>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2819400"/>
            <a:ext cx="3657600" cy="2606811"/>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5624" y="4685064"/>
            <a:ext cx="1368751" cy="915636"/>
          </a:xfrm>
          <a:prstGeom prst="rect">
            <a:avLst/>
          </a:prstGeom>
          <a:ln w="3175">
            <a:solidFill>
              <a:schemeClr val="tx1"/>
            </a:solidFill>
          </a:ln>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0" y="5668963"/>
            <a:ext cx="1490564" cy="83820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3179" y="3124200"/>
            <a:ext cx="985280" cy="801361"/>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86600" y="3186673"/>
            <a:ext cx="1444951" cy="845450"/>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000" y="4646964"/>
            <a:ext cx="2017875" cy="682517"/>
          </a:xfrm>
          <a:prstGeom prst="rect">
            <a:avLst/>
          </a:prstGeom>
        </p:spPr>
      </p:pic>
    </p:spTree>
    <p:extLst>
      <p:ext uri="{BB962C8B-B14F-4D97-AF65-F5344CB8AC3E}">
        <p14:creationId xmlns:p14="http://schemas.microsoft.com/office/powerpoint/2010/main" val="96523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533400" y="1676400"/>
            <a:ext cx="3429000" cy="4191000"/>
          </a:xfrm>
          <a:ln w="12700">
            <a:solidFill>
              <a:schemeClr val="tx1"/>
            </a:solidFill>
          </a:ln>
        </p:spPr>
        <p:txBody>
          <a:bodyPr>
            <a:normAutofit fontScale="85000" lnSpcReduction="20000"/>
          </a:bodyPr>
          <a:lstStyle/>
          <a:p>
            <a:pPr algn="ctr">
              <a:buNone/>
            </a:pPr>
            <a:r>
              <a:rPr lang="en-US" b="1" i="1" dirty="0">
                <a:solidFill>
                  <a:schemeClr val="tx1"/>
                </a:solidFill>
                <a:latin typeface="Constantia" panose="02030602050306030303" pitchFamily="18" charset="0"/>
              </a:rPr>
              <a:t>Old Rule</a:t>
            </a:r>
            <a:endParaRPr lang="en-US" dirty="0">
              <a:solidFill>
                <a:schemeClr val="tx1"/>
              </a:solidFill>
            </a:endParaRPr>
          </a:p>
          <a:p>
            <a:pPr>
              <a:buNone/>
            </a:pPr>
            <a:endParaRPr lang="en-US" dirty="0">
              <a:solidFill>
                <a:schemeClr val="tx1"/>
              </a:solidFill>
              <a:latin typeface="Constantia" panose="02030602050306030303" pitchFamily="18" charset="0"/>
            </a:endParaRPr>
          </a:p>
          <a:p>
            <a:pPr>
              <a:buNone/>
            </a:pPr>
            <a:r>
              <a:rPr lang="en-US" dirty="0">
                <a:solidFill>
                  <a:schemeClr val="tx1"/>
                </a:solidFill>
                <a:latin typeface="Constantia" panose="02030602050306030303" pitchFamily="18" charset="0"/>
              </a:rPr>
              <a:t>	The following are not excluded by the rule against hearsay, regardless of whether the declarant is available as a witness:</a:t>
            </a:r>
          </a:p>
          <a:p>
            <a:pPr eaLnBrk="1" hangingPunct="1">
              <a:buFont typeface="Wingdings" pitchFamily="2" charset="2"/>
              <a:buNone/>
            </a:pPr>
            <a:endParaRPr lang="en-US" dirty="0">
              <a:solidFill>
                <a:schemeClr val="tx1"/>
              </a:solidFill>
              <a:latin typeface="Constantia" panose="02030602050306030303" pitchFamily="18" charset="0"/>
            </a:endParaRPr>
          </a:p>
          <a:p>
            <a:pPr eaLnBrk="1" hangingPunct="1">
              <a:buFont typeface="Wingdings" pitchFamily="2" charset="2"/>
              <a:buNone/>
            </a:pPr>
            <a:r>
              <a:rPr lang="en-US" dirty="0">
                <a:solidFill>
                  <a:schemeClr val="tx1"/>
                </a:solidFill>
                <a:latin typeface="Constantia" panose="02030602050306030303" pitchFamily="18" charset="0"/>
              </a:rPr>
              <a:t>(16)  </a:t>
            </a:r>
            <a:r>
              <a:rPr lang="en-US" i="1" dirty="0">
                <a:solidFill>
                  <a:schemeClr val="tx1"/>
                </a:solidFill>
                <a:latin typeface="Constantia" panose="02030602050306030303" pitchFamily="18" charset="0"/>
              </a:rPr>
              <a:t>Statements in Ancient Documents</a:t>
            </a:r>
            <a:r>
              <a:rPr lang="en-US" dirty="0">
                <a:solidFill>
                  <a:schemeClr val="tx1"/>
                </a:solidFill>
                <a:latin typeface="Constantia" panose="02030602050306030303" pitchFamily="18" charset="0"/>
              </a:rPr>
              <a:t>.  </a:t>
            </a:r>
          </a:p>
          <a:p>
            <a:pPr marL="0" eaLnBrk="1" hangingPunct="1">
              <a:buFont typeface="Wingdings" pitchFamily="2" charset="2"/>
              <a:buNone/>
            </a:pPr>
            <a:r>
              <a:rPr lang="en-US" dirty="0">
                <a:solidFill>
                  <a:schemeClr val="tx1"/>
                </a:solidFill>
                <a:latin typeface="Constantia" panose="02030602050306030303" pitchFamily="18" charset="0"/>
              </a:rPr>
              <a:t>A statement in a document that is at least 20 years old and whose authenticity is established.</a:t>
            </a:r>
          </a:p>
          <a:p>
            <a:pPr eaLnBrk="1" hangingPunct="1">
              <a:buFont typeface="Wingdings" pitchFamily="2" charset="2"/>
              <a:buNone/>
            </a:pPr>
            <a:endParaRPr lang="en-US" dirty="0"/>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8</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8</a:t>
            </a:fld>
            <a:endParaRPr lang="en-US" sz="1200">
              <a:solidFill>
                <a:srgbClr val="FFFFFF"/>
              </a:solidFill>
              <a:ea typeface="ＭＳ Ｐゴシック" pitchFamily="-112" charset="-128"/>
            </a:endParaRPr>
          </a:p>
        </p:txBody>
      </p:sp>
      <p:sp>
        <p:nvSpPr>
          <p:cNvPr id="4" name="TextBox 3"/>
          <p:cNvSpPr txBox="1"/>
          <p:nvPr/>
        </p:nvSpPr>
        <p:spPr>
          <a:xfrm>
            <a:off x="457200" y="685800"/>
            <a:ext cx="8534400" cy="646331"/>
          </a:xfrm>
          <a:prstGeom prst="rect">
            <a:avLst/>
          </a:prstGeom>
          <a:noFill/>
        </p:spPr>
        <p:txBody>
          <a:bodyPr wrap="square" rtlCol="0">
            <a:spAutoFit/>
          </a:bodyPr>
          <a:lstStyle/>
          <a:p>
            <a:pPr algn="ctr"/>
            <a:r>
              <a:rPr lang="en-US" sz="3600" b="1" dirty="0">
                <a:solidFill>
                  <a:srgbClr val="002060"/>
                </a:solidFill>
                <a:latin typeface="Constantia" panose="02030602050306030303" pitchFamily="18" charset="0"/>
              </a:rPr>
              <a:t>Ancient Documents:  FRE 803 (16)</a:t>
            </a:r>
            <a:endParaRPr lang="en-US" sz="3600" b="1" i="1" dirty="0">
              <a:solidFill>
                <a:srgbClr val="002060"/>
              </a:solidFill>
              <a:latin typeface="Constantia" panose="02030602050306030303" pitchFamily="18" charset="0"/>
            </a:endParaRPr>
          </a:p>
        </p:txBody>
      </p:sp>
      <p:sp>
        <p:nvSpPr>
          <p:cNvPr id="3" name="TextBox 2"/>
          <p:cNvSpPr txBox="1"/>
          <p:nvPr/>
        </p:nvSpPr>
        <p:spPr>
          <a:xfrm>
            <a:off x="4267200" y="1676400"/>
            <a:ext cx="3886200" cy="4308872"/>
          </a:xfrm>
          <a:prstGeom prst="rect">
            <a:avLst/>
          </a:prstGeom>
          <a:noFill/>
          <a:ln w="12700">
            <a:solidFill>
              <a:schemeClr val="tx1"/>
            </a:solidFill>
          </a:ln>
        </p:spPr>
        <p:txBody>
          <a:bodyPr wrap="square" rtlCol="0">
            <a:spAutoFit/>
          </a:bodyPr>
          <a:lstStyle/>
          <a:p>
            <a:pPr algn="ctr"/>
            <a:r>
              <a:rPr lang="en-US" b="1" dirty="0"/>
              <a:t>New Rule</a:t>
            </a:r>
          </a:p>
          <a:p>
            <a:pPr algn="ctr"/>
            <a:r>
              <a:rPr lang="en-US" dirty="0"/>
              <a:t> </a:t>
            </a:r>
            <a:r>
              <a:rPr lang="en-US" sz="1400" b="1" dirty="0">
                <a:solidFill>
                  <a:srgbClr val="002060"/>
                </a:solidFill>
              </a:rPr>
              <a:t>(as of 12/1/17)</a:t>
            </a:r>
          </a:p>
          <a:p>
            <a:endParaRPr lang="en-US" dirty="0"/>
          </a:p>
          <a:p>
            <a:r>
              <a:rPr lang="en-US" sz="2000" dirty="0">
                <a:latin typeface="Constantia" panose="02030602050306030303" pitchFamily="18" charset="0"/>
              </a:rPr>
              <a:t>The following are not excluded by the rule against hearsay, regardless of whether the declarant is available as a witness: </a:t>
            </a:r>
          </a:p>
          <a:p>
            <a:endParaRPr lang="en-US" sz="2000" dirty="0">
              <a:latin typeface="Constantia" panose="02030602050306030303" pitchFamily="18" charset="0"/>
            </a:endParaRPr>
          </a:p>
          <a:p>
            <a:r>
              <a:rPr lang="en-US" sz="2000" dirty="0">
                <a:latin typeface="Constantia" panose="02030602050306030303" pitchFamily="18" charset="0"/>
              </a:rPr>
              <a:t>(16) Statements in Ancient Documents. A statement in a document that is at least 20 years </a:t>
            </a:r>
          </a:p>
          <a:p>
            <a:r>
              <a:rPr lang="en-US" sz="2000" dirty="0">
                <a:latin typeface="Constantia" panose="02030602050306030303" pitchFamily="18" charset="0"/>
              </a:rPr>
              <a:t>old </a:t>
            </a:r>
            <a:r>
              <a:rPr lang="en-US" sz="2000" b="1" dirty="0">
                <a:solidFill>
                  <a:srgbClr val="002060"/>
                </a:solidFill>
                <a:latin typeface="Constantia" panose="02030602050306030303" pitchFamily="18" charset="0"/>
              </a:rPr>
              <a:t>that was prepared before January 1, 1998</a:t>
            </a:r>
            <a:r>
              <a:rPr lang="en-US" sz="2000" b="1" u="sng" dirty="0">
                <a:solidFill>
                  <a:srgbClr val="FF0000"/>
                </a:solidFill>
                <a:latin typeface="Constantia" panose="02030602050306030303" pitchFamily="18" charset="0"/>
              </a:rPr>
              <a:t> </a:t>
            </a:r>
            <a:r>
              <a:rPr lang="en-US" sz="2000" dirty="0">
                <a:latin typeface="Constantia" panose="02030602050306030303" pitchFamily="18" charset="0"/>
              </a:rPr>
              <a:t>and whose authenticity is established. </a:t>
            </a:r>
          </a:p>
        </p:txBody>
      </p:sp>
    </p:spTree>
    <p:extLst>
      <p:ext uri="{BB962C8B-B14F-4D97-AF65-F5344CB8AC3E}">
        <p14:creationId xmlns:p14="http://schemas.microsoft.com/office/powerpoint/2010/main" val="447966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05000"/>
            <a:ext cx="7024744" cy="1143000"/>
          </a:xfrm>
        </p:spPr>
        <p:txBody>
          <a:bodyPr>
            <a:normAutofit fontScale="90000"/>
          </a:bodyPr>
          <a:lstStyle/>
          <a:p>
            <a:pPr algn="ctr"/>
            <a:br>
              <a:rPr lang="en-US" b="1" dirty="0">
                <a:solidFill>
                  <a:schemeClr val="tx1"/>
                </a:solidFill>
              </a:rPr>
            </a:br>
            <a:br>
              <a:rPr lang="en-US" b="1" dirty="0">
                <a:solidFill>
                  <a:schemeClr val="tx1"/>
                </a:solidFill>
              </a:rPr>
            </a:br>
            <a:br>
              <a:rPr lang="en-US" b="1" dirty="0">
                <a:solidFill>
                  <a:schemeClr val="tx1"/>
                </a:solidFill>
              </a:rPr>
            </a:br>
            <a:endParaRPr lang="en-US" b="1" dirty="0">
              <a:solidFill>
                <a:schemeClr val="tx1"/>
              </a:solidFill>
            </a:endParaRPr>
          </a:p>
        </p:txBody>
      </p:sp>
      <p:sp>
        <p:nvSpPr>
          <p:cNvPr id="3074" name="Content Placeholder 2"/>
          <p:cNvSpPr>
            <a:spLocks noGrp="1"/>
          </p:cNvSpPr>
          <p:nvPr>
            <p:ph idx="1"/>
          </p:nvPr>
        </p:nvSpPr>
        <p:spPr>
          <a:xfrm>
            <a:off x="495300" y="1600200"/>
            <a:ext cx="8305799" cy="4572000"/>
          </a:xfrm>
          <a:ln>
            <a:solidFill>
              <a:schemeClr val="tx1"/>
            </a:solidFill>
          </a:ln>
        </p:spPr>
        <p:txBody>
          <a:bodyPr>
            <a:normAutofit/>
          </a:bodyPr>
          <a:lstStyle/>
          <a:p>
            <a:pPr algn="ctr" eaLnBrk="1" hangingPunct="1">
              <a:buFont typeface="Wingdings" pitchFamily="2" charset="2"/>
              <a:buNone/>
            </a:pPr>
            <a:r>
              <a:rPr lang="en-US" sz="3500" b="1" dirty="0">
                <a:solidFill>
                  <a:srgbClr val="002060"/>
                </a:solidFill>
                <a:latin typeface="Constantia" panose="02030602050306030303" pitchFamily="18" charset="0"/>
              </a:rPr>
              <a:t>FRE Committee Report on</a:t>
            </a:r>
            <a:br>
              <a:rPr lang="en-US" sz="3500" b="1" dirty="0">
                <a:solidFill>
                  <a:srgbClr val="002060"/>
                </a:solidFill>
                <a:latin typeface="Constantia" panose="02030602050306030303" pitchFamily="18" charset="0"/>
              </a:rPr>
            </a:br>
            <a:r>
              <a:rPr lang="en-US" sz="3500" b="1" dirty="0">
                <a:solidFill>
                  <a:srgbClr val="002060"/>
                </a:solidFill>
                <a:latin typeface="Constantia" panose="02030602050306030303" pitchFamily="18" charset="0"/>
              </a:rPr>
              <a:t>Ancient Documents Revision</a:t>
            </a:r>
            <a:endParaRPr lang="en-US" sz="2800" b="1" dirty="0">
              <a:ln>
                <a:solidFill>
                  <a:schemeClr val="tx1"/>
                </a:solidFill>
              </a:ln>
              <a:solidFill>
                <a:srgbClr val="002060"/>
              </a:solidFill>
              <a:latin typeface="Constantia" panose="02030602050306030303" pitchFamily="18" charset="0"/>
            </a:endParaRPr>
          </a:p>
          <a:p>
            <a:pPr marL="68580" indent="0">
              <a:buNone/>
            </a:pPr>
            <a:endParaRPr lang="en-US" sz="2800" dirty="0">
              <a:ln>
                <a:solidFill>
                  <a:schemeClr val="tx1"/>
                </a:solidFill>
              </a:ln>
              <a:solidFill>
                <a:schemeClr val="tx1"/>
              </a:solidFill>
              <a:latin typeface="Constantia" panose="02030602050306030303" pitchFamily="18" charset="0"/>
            </a:endParaRPr>
          </a:p>
          <a:p>
            <a:pPr marL="68580" indent="0">
              <a:buNone/>
            </a:pPr>
            <a:r>
              <a:rPr lang="en-US" sz="2800" i="1" dirty="0">
                <a:ln>
                  <a:solidFill>
                    <a:schemeClr val="tx1"/>
                  </a:solidFill>
                </a:ln>
                <a:solidFill>
                  <a:schemeClr val="tx1"/>
                </a:solidFill>
                <a:latin typeface="Constantia" panose="02030602050306030303" pitchFamily="18" charset="0"/>
              </a:rPr>
              <a:t>“Given the exponential development and growth of electronic information around the year 1998, the hearsay exception for ancient documents has now become a possible open door for large amounts of unreliable ESI, as no showing of reliability needs to be made to qualify under the exception.” </a:t>
            </a:r>
          </a:p>
          <a:p>
            <a:pPr marL="68580" indent="0">
              <a:buNone/>
            </a:pPr>
            <a:endParaRPr lang="en-US" sz="2800" dirty="0">
              <a:ln>
                <a:solidFill>
                  <a:schemeClr val="tx1"/>
                </a:solidFill>
              </a:ln>
              <a:solidFill>
                <a:schemeClr val="tx1"/>
              </a:solidFill>
              <a:latin typeface="Constantia" panose="02030602050306030303" pitchFamily="18" charset="0"/>
            </a:endParaRPr>
          </a:p>
        </p:txBody>
      </p:sp>
      <p:sp>
        <p:nvSpPr>
          <p:cNvPr id="5" name="Rectangle 41"/>
          <p:cNvSpPr>
            <a:spLocks noGrp="1" noChangeArrowheads="1"/>
          </p:cNvSpPr>
          <p:nvPr>
            <p:ph type="sldNum" sz="quarter" idx="12"/>
          </p:nvPr>
        </p:nvSpPr>
        <p:spPr>
          <a:ln/>
        </p:spPr>
        <p:txBody>
          <a:bodyPr/>
          <a:lstStyle/>
          <a:p>
            <a:fld id="{43B0508B-71FA-4AC7-BFFC-AE6508989F9E}" type="slidenum">
              <a:rPr lang="en-US">
                <a:solidFill>
                  <a:srgbClr val="FFFFFF"/>
                </a:solidFill>
              </a:rPr>
              <a:pPr/>
              <a:t>9</a:t>
            </a:fld>
            <a:endParaRPr lang="en-US">
              <a:solidFill>
                <a:srgbClr val="FFFFFF"/>
              </a:solidFill>
            </a:endParaRPr>
          </a:p>
        </p:txBody>
      </p:sp>
      <p:sp>
        <p:nvSpPr>
          <p:cNvPr id="17410" name="Rectangle 41"/>
          <p:cNvSpPr txBox="1">
            <a:spLocks noGrp="1" noChangeArrowheads="1"/>
          </p:cNvSpPr>
          <p:nvPr/>
        </p:nvSpPr>
        <p:spPr bwMode="auto">
          <a:xfrm>
            <a:off x="6553200" y="6278563"/>
            <a:ext cx="2133600" cy="457200"/>
          </a:xfrm>
          <a:prstGeom prst="rect">
            <a:avLst/>
          </a:prstGeom>
          <a:noFill/>
          <a:ln w="9525">
            <a:noFill/>
            <a:miter lim="800000"/>
            <a:headEnd/>
            <a:tailEnd/>
          </a:ln>
        </p:spPr>
        <p:txBody>
          <a:bodyPr anchor="b"/>
          <a:lstStyle/>
          <a:p>
            <a:pPr algn="r" fontAlgn="base">
              <a:spcBef>
                <a:spcPct val="0"/>
              </a:spcBef>
              <a:spcAft>
                <a:spcPct val="0"/>
              </a:spcAft>
            </a:pPr>
            <a:fld id="{0BC30B07-0815-47C0-BF4A-8E24E44A6EEB}" type="slidenum">
              <a:rPr lang="en-US" sz="1200">
                <a:solidFill>
                  <a:srgbClr val="FFFFFF"/>
                </a:solidFill>
                <a:ea typeface="ＭＳ Ｐゴシック" pitchFamily="-112" charset="-128"/>
              </a:rPr>
              <a:pPr algn="r" fontAlgn="base">
                <a:spcBef>
                  <a:spcPct val="0"/>
                </a:spcBef>
                <a:spcAft>
                  <a:spcPct val="0"/>
                </a:spcAft>
              </a:pPr>
              <a:t>9</a:t>
            </a:fld>
            <a:endParaRPr lang="en-US" sz="1200">
              <a:solidFill>
                <a:srgbClr val="FFFFFF"/>
              </a:solidFill>
              <a:ea typeface="ＭＳ Ｐゴシック" pitchFamily="-112" charset="-128"/>
            </a:endParaRPr>
          </a:p>
        </p:txBody>
      </p:sp>
      <p:sp>
        <p:nvSpPr>
          <p:cNvPr id="4" name="TextBox 3"/>
          <p:cNvSpPr txBox="1"/>
          <p:nvPr/>
        </p:nvSpPr>
        <p:spPr>
          <a:xfrm>
            <a:off x="990600" y="685800"/>
            <a:ext cx="7315200" cy="584775"/>
          </a:xfrm>
          <a:prstGeom prst="rect">
            <a:avLst/>
          </a:prstGeom>
          <a:noFill/>
        </p:spPr>
        <p:txBody>
          <a:bodyPr wrap="square" rtlCol="0">
            <a:spAutoFit/>
          </a:bodyPr>
          <a:lstStyle/>
          <a:p>
            <a:pPr algn="ctr"/>
            <a:r>
              <a:rPr lang="en-US" sz="3200" b="1" dirty="0">
                <a:latin typeface="Constantia" panose="02030602050306030303" pitchFamily="18" charset="0"/>
              </a:rPr>
              <a:t>FRE 803(16):  Ancient Documents</a:t>
            </a:r>
          </a:p>
        </p:txBody>
      </p:sp>
    </p:spTree>
    <p:extLst>
      <p:ext uri="{BB962C8B-B14F-4D97-AF65-F5344CB8AC3E}">
        <p14:creationId xmlns:p14="http://schemas.microsoft.com/office/powerpoint/2010/main" val="1014406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27824</TotalTime>
  <Words>2221</Words>
  <Application>Microsoft Office PowerPoint</Application>
  <PresentationFormat>On-screen Show (4:3)</PresentationFormat>
  <Paragraphs>464</Paragraphs>
  <Slides>43</Slides>
  <Notes>43</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43</vt:i4>
      </vt:variant>
    </vt:vector>
  </HeadingPairs>
  <TitlesOfParts>
    <vt:vector size="59" baseType="lpstr">
      <vt:lpstr>Batang</vt:lpstr>
      <vt:lpstr>ＭＳ Ｐゴシック</vt:lpstr>
      <vt:lpstr>Arial</vt:lpstr>
      <vt:lpstr>Bookman Old Style</vt:lpstr>
      <vt:lpstr>Broadway</vt:lpstr>
      <vt:lpstr>Calibri</vt:lpstr>
      <vt:lpstr>Cambria</vt:lpstr>
      <vt:lpstr>Century Gothic</vt:lpstr>
      <vt:lpstr>Comic Sans MS</vt:lpstr>
      <vt:lpstr>Constantia</vt:lpstr>
      <vt:lpstr>Garamond</vt:lpstr>
      <vt:lpstr>Segoe Script</vt:lpstr>
      <vt:lpstr>Times New Roman</vt:lpstr>
      <vt:lpstr>Wingdings</vt:lpstr>
      <vt:lpstr>Wingdings 2</vt:lpstr>
      <vt:lpstr>Austin</vt:lpstr>
      <vt:lpstr>    Experts &amp;  Electronically-Stored Information under Federal &amp; Virgin Islands Rules of Evidence </vt:lpstr>
      <vt:lpstr>   </vt:lpstr>
      <vt:lpstr>   </vt:lpstr>
      <vt:lpstr>   Hearsay Review</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   </vt:lpstr>
      <vt:lpstr>   </vt:lpstr>
      <vt:lpstr>  </vt:lpstr>
      <vt:lpstr>   FRE 702. Testimony by Expert Witnesses </vt:lpstr>
      <vt:lpstr>Frye vs Daubert</vt:lpstr>
      <vt:lpstr>   </vt:lpstr>
      <vt:lpstr>   </vt:lpstr>
      <vt:lpstr>   Expert Testimony in the USVI </vt:lpstr>
      <vt:lpstr>     Expert Testimony  &amp; Wrongful Convictions</vt:lpstr>
      <vt:lpstr>     The National Academy of Science Report (2009) “Strengthening Forensic Science in the United States:   A Path Forward</vt:lpstr>
      <vt:lpstr>      President’s Council of Advisors on Science and Technology  (“PCAST Report”) (2016)   </vt:lpstr>
      <vt:lpstr>      Reaction from the Bench</vt:lpstr>
      <vt:lpstr>   </vt:lpstr>
      <vt:lpstr>   </vt:lpstr>
      <vt:lpstr>       Forensic Feature Comparison Analysis </vt:lpstr>
      <vt:lpstr>   Daubert Hearing #1</vt:lpstr>
      <vt:lpstr>       What Are the Potential Challenges to this Expert Testimony? </vt:lpstr>
      <vt:lpstr>   </vt:lpstr>
      <vt:lpstr>       What Are the Potential Challenges to this Expert Testimony? </vt:lpstr>
      <vt:lpstr>   </vt:lpstr>
      <vt:lpstr>       What Are the Potential Challenges to this Expert Testimony? </vt:lpstr>
      <vt:lpstr>PowerPoint Presentation</vt:lpstr>
    </vt:vector>
  </TitlesOfParts>
  <Company>Washington College of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Confrontation Clause</dc:title>
  <dc:creator>Cynthia Jones</dc:creator>
  <cp:lastModifiedBy>Alexander David</cp:lastModifiedBy>
  <cp:revision>461</cp:revision>
  <cp:lastPrinted>2018-05-01T23:39:15Z</cp:lastPrinted>
  <dcterms:created xsi:type="dcterms:W3CDTF">2014-10-30T21:12:05Z</dcterms:created>
  <dcterms:modified xsi:type="dcterms:W3CDTF">2019-02-07T19:41:22Z</dcterms:modified>
</cp:coreProperties>
</file>